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8" r:id="rId5"/>
    <p:sldId id="279" r:id="rId6"/>
    <p:sldId id="281" r:id="rId7"/>
    <p:sldId id="280" r:id="rId8"/>
    <p:sldId id="295" r:id="rId9"/>
    <p:sldId id="282" r:id="rId10"/>
    <p:sldId id="286" r:id="rId11"/>
    <p:sldId id="283" r:id="rId12"/>
    <p:sldId id="287" r:id="rId13"/>
    <p:sldId id="284" r:id="rId14"/>
    <p:sldId id="285" r:id="rId15"/>
    <p:sldId id="288" r:id="rId16"/>
    <p:sldId id="274" r:id="rId17"/>
    <p:sldId id="290" r:id="rId18"/>
    <p:sldId id="289" r:id="rId19"/>
    <p:sldId id="297" r:id="rId20"/>
    <p:sldId id="298" r:id="rId21"/>
    <p:sldId id="300" r:id="rId22"/>
    <p:sldId id="299" r:id="rId23"/>
    <p:sldId id="292" r:id="rId24"/>
    <p:sldId id="302" r:id="rId25"/>
    <p:sldId id="303" r:id="rId26"/>
    <p:sldId id="293" r:id="rId27"/>
    <p:sldId id="304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87949" autoAdjust="0"/>
  </p:normalViewPr>
  <p:slideViewPr>
    <p:cSldViewPr snapToGrid="0" showGuides="1">
      <p:cViewPr varScale="1">
        <p:scale>
          <a:sx n="112" d="100"/>
          <a:sy n="112" d="100"/>
        </p:scale>
        <p:origin x="76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89996" custScaleY="102799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 custScaleX="122284" custScaleY="100579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 custScaleX="145237" custScaleY="136567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89996" custScaleY="102799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 custScaleX="122284" custScaleY="100579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 custScaleX="145237" custScaleY="136567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89996" custScaleY="102799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 custScaleX="122284" custScaleY="100579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 custScaleX="145237" custScaleY="136567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89996" custScaleY="102799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 custScaleX="122284" custScaleY="100579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 custScaleX="145237" custScaleY="136567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89996" custScaleY="102799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 custScaleX="122284" custScaleY="100579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 custScaleX="113313" custScaleY="106602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 custScaleX="141288" custScaleY="127890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89996" custScaleY="102799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 custScaleX="122284" custScaleY="100579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 custScaleX="113313" custScaleY="106602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 custScaleX="141288" custScaleY="127890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89996" custScaleY="102799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 custScaleX="122284" custScaleY="100579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 custScaleX="113313" custScaleY="106602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 custScaleX="122129" custScaleY="110203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ScaleX="122604" custScaleY="119260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134045" custScaleY="174181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134045" custScaleY="174181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134045" custScaleY="174181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134045" custScaleY="174181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89996" custScaleY="102799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 custScaleX="142689" custScaleY="147118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89996" custScaleY="102799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 custScaleX="142689" custScaleY="147118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89996" custScaleY="102799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 custScaleX="122284" custScaleY="100579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 custScaleX="145237" custScaleY="136567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89996" custScaleY="102799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 custScaleX="122284" custScaleY="100579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 custScaleX="145237" custScaleY="136567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2375" y="2321389"/>
          <a:ext cx="2113859" cy="845543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Introduction</a:t>
          </a:r>
        </a:p>
      </dsp:txBody>
      <dsp:txXfrm>
        <a:off x="425147" y="2321389"/>
        <a:ext cx="1268316" cy="845543"/>
      </dsp:txXfrm>
    </dsp:sp>
    <dsp:sp modelId="{D8BE0D25-8C5A-4387-B783-7111D5E4EF60}">
      <dsp:nvSpPr>
        <dsp:cNvPr id="0" name=""/>
        <dsp:cNvSpPr/>
      </dsp:nvSpPr>
      <dsp:spPr>
        <a:xfrm>
          <a:off x="1904849" y="2321389"/>
          <a:ext cx="2113859" cy="845543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Moyens</a:t>
          </a:r>
        </a:p>
      </dsp:txBody>
      <dsp:txXfrm>
        <a:off x="2327621" y="2321389"/>
        <a:ext cx="1268316" cy="845543"/>
      </dsp:txXfrm>
    </dsp:sp>
    <dsp:sp modelId="{6F9744F7-4E19-453A-963A-6919187D09FB}">
      <dsp:nvSpPr>
        <dsp:cNvPr id="0" name=""/>
        <dsp:cNvSpPr/>
      </dsp:nvSpPr>
      <dsp:spPr>
        <a:xfrm>
          <a:off x="3807323" y="2321389"/>
          <a:ext cx="2113859" cy="845543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Méthode</a:t>
          </a:r>
        </a:p>
      </dsp:txBody>
      <dsp:txXfrm>
        <a:off x="4230095" y="2321389"/>
        <a:ext cx="1268316" cy="845543"/>
      </dsp:txXfrm>
    </dsp:sp>
    <dsp:sp modelId="{27B2B7AB-422F-488B-A2FD-26D0199B4A7D}">
      <dsp:nvSpPr>
        <dsp:cNvPr id="0" name=""/>
        <dsp:cNvSpPr/>
      </dsp:nvSpPr>
      <dsp:spPr>
        <a:xfrm>
          <a:off x="5709796" y="2321389"/>
          <a:ext cx="2113859" cy="845543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Résultats</a:t>
          </a:r>
        </a:p>
      </dsp:txBody>
      <dsp:txXfrm>
        <a:off x="6132568" y="2321389"/>
        <a:ext cx="1268316" cy="845543"/>
      </dsp:txXfrm>
    </dsp:sp>
    <dsp:sp modelId="{A6CD3AFA-D39D-4419-9A84-EFAE2990A520}">
      <dsp:nvSpPr>
        <dsp:cNvPr id="0" name=""/>
        <dsp:cNvSpPr/>
      </dsp:nvSpPr>
      <dsp:spPr>
        <a:xfrm>
          <a:off x="7590396" y="2321389"/>
          <a:ext cx="2113859" cy="845543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Recommandations</a:t>
          </a:r>
        </a:p>
      </dsp:txBody>
      <dsp:txXfrm>
        <a:off x="8013168" y="2321389"/>
        <a:ext cx="1268316" cy="84554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2231" y="1321420"/>
          <a:ext cx="1301933" cy="594859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299661" y="1321420"/>
        <a:ext cx="707074" cy="594859"/>
      </dsp:txXfrm>
    </dsp:sp>
    <dsp:sp modelId="{D8BE0D25-8C5A-4387-B783-7111D5E4EF60}">
      <dsp:nvSpPr>
        <dsp:cNvPr id="0" name=""/>
        <dsp:cNvSpPr/>
      </dsp:nvSpPr>
      <dsp:spPr>
        <a:xfrm>
          <a:off x="1159499" y="1327843"/>
          <a:ext cx="1769029" cy="582013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1450506" y="1327843"/>
        <a:ext cx="1187016" cy="582013"/>
      </dsp:txXfrm>
    </dsp:sp>
    <dsp:sp modelId="{6F9744F7-4E19-453A-963A-6919187D09FB}">
      <dsp:nvSpPr>
        <dsp:cNvPr id="0" name=""/>
        <dsp:cNvSpPr/>
      </dsp:nvSpPr>
      <dsp:spPr>
        <a:xfrm>
          <a:off x="2783862" y="1223719"/>
          <a:ext cx="2101080" cy="790262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178993" y="1223719"/>
        <a:ext cx="1310818" cy="790262"/>
      </dsp:txXfrm>
    </dsp:sp>
    <dsp:sp modelId="{27B2B7AB-422F-488B-A2FD-26D0199B4A7D}">
      <dsp:nvSpPr>
        <dsp:cNvPr id="0" name=""/>
        <dsp:cNvSpPr/>
      </dsp:nvSpPr>
      <dsp:spPr>
        <a:xfrm>
          <a:off x="4740277" y="1329519"/>
          <a:ext cx="1446656" cy="578662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5029608" y="1329519"/>
        <a:ext cx="867994" cy="578662"/>
      </dsp:txXfrm>
    </dsp:sp>
    <dsp:sp modelId="{A6CD3AFA-D39D-4419-9A84-EFAE2990A520}">
      <dsp:nvSpPr>
        <dsp:cNvPr id="0" name=""/>
        <dsp:cNvSpPr/>
      </dsp:nvSpPr>
      <dsp:spPr>
        <a:xfrm>
          <a:off x="6027298" y="1329519"/>
          <a:ext cx="1446656" cy="578662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6316629" y="1329519"/>
        <a:ext cx="867994" cy="57866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2231" y="1321420"/>
          <a:ext cx="1301933" cy="594859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299661" y="1321420"/>
        <a:ext cx="707074" cy="594859"/>
      </dsp:txXfrm>
    </dsp:sp>
    <dsp:sp modelId="{D8BE0D25-8C5A-4387-B783-7111D5E4EF60}">
      <dsp:nvSpPr>
        <dsp:cNvPr id="0" name=""/>
        <dsp:cNvSpPr/>
      </dsp:nvSpPr>
      <dsp:spPr>
        <a:xfrm>
          <a:off x="1159499" y="1327843"/>
          <a:ext cx="1769029" cy="582013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1450506" y="1327843"/>
        <a:ext cx="1187016" cy="582013"/>
      </dsp:txXfrm>
    </dsp:sp>
    <dsp:sp modelId="{6F9744F7-4E19-453A-963A-6919187D09FB}">
      <dsp:nvSpPr>
        <dsp:cNvPr id="0" name=""/>
        <dsp:cNvSpPr/>
      </dsp:nvSpPr>
      <dsp:spPr>
        <a:xfrm>
          <a:off x="2783862" y="1223719"/>
          <a:ext cx="2101080" cy="790262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178993" y="1223719"/>
        <a:ext cx="1310818" cy="790262"/>
      </dsp:txXfrm>
    </dsp:sp>
    <dsp:sp modelId="{27B2B7AB-422F-488B-A2FD-26D0199B4A7D}">
      <dsp:nvSpPr>
        <dsp:cNvPr id="0" name=""/>
        <dsp:cNvSpPr/>
      </dsp:nvSpPr>
      <dsp:spPr>
        <a:xfrm>
          <a:off x="4740277" y="1329519"/>
          <a:ext cx="1446656" cy="578662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5029608" y="1329519"/>
        <a:ext cx="867994" cy="578662"/>
      </dsp:txXfrm>
    </dsp:sp>
    <dsp:sp modelId="{A6CD3AFA-D39D-4419-9A84-EFAE2990A520}">
      <dsp:nvSpPr>
        <dsp:cNvPr id="0" name=""/>
        <dsp:cNvSpPr/>
      </dsp:nvSpPr>
      <dsp:spPr>
        <a:xfrm>
          <a:off x="6027298" y="1329519"/>
          <a:ext cx="1446656" cy="578662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6316629" y="1329519"/>
        <a:ext cx="867994" cy="57866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2231" y="1321420"/>
          <a:ext cx="1301933" cy="594859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299661" y="1321420"/>
        <a:ext cx="707074" cy="594859"/>
      </dsp:txXfrm>
    </dsp:sp>
    <dsp:sp modelId="{D8BE0D25-8C5A-4387-B783-7111D5E4EF60}">
      <dsp:nvSpPr>
        <dsp:cNvPr id="0" name=""/>
        <dsp:cNvSpPr/>
      </dsp:nvSpPr>
      <dsp:spPr>
        <a:xfrm>
          <a:off x="1159499" y="1327843"/>
          <a:ext cx="1769029" cy="582013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1450506" y="1327843"/>
        <a:ext cx="1187016" cy="582013"/>
      </dsp:txXfrm>
    </dsp:sp>
    <dsp:sp modelId="{6F9744F7-4E19-453A-963A-6919187D09FB}">
      <dsp:nvSpPr>
        <dsp:cNvPr id="0" name=""/>
        <dsp:cNvSpPr/>
      </dsp:nvSpPr>
      <dsp:spPr>
        <a:xfrm>
          <a:off x="2783862" y="1223719"/>
          <a:ext cx="2101080" cy="790262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178993" y="1223719"/>
        <a:ext cx="1310818" cy="790262"/>
      </dsp:txXfrm>
    </dsp:sp>
    <dsp:sp modelId="{27B2B7AB-422F-488B-A2FD-26D0199B4A7D}">
      <dsp:nvSpPr>
        <dsp:cNvPr id="0" name=""/>
        <dsp:cNvSpPr/>
      </dsp:nvSpPr>
      <dsp:spPr>
        <a:xfrm>
          <a:off x="4740277" y="1329519"/>
          <a:ext cx="1446656" cy="578662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5029608" y="1329519"/>
        <a:ext cx="867994" cy="578662"/>
      </dsp:txXfrm>
    </dsp:sp>
    <dsp:sp modelId="{A6CD3AFA-D39D-4419-9A84-EFAE2990A520}">
      <dsp:nvSpPr>
        <dsp:cNvPr id="0" name=""/>
        <dsp:cNvSpPr/>
      </dsp:nvSpPr>
      <dsp:spPr>
        <a:xfrm>
          <a:off x="6027298" y="1329519"/>
          <a:ext cx="1446656" cy="578662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6316629" y="1329519"/>
        <a:ext cx="867994" cy="57866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2231" y="1321420"/>
          <a:ext cx="1301933" cy="594859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299661" y="1321420"/>
        <a:ext cx="707074" cy="594859"/>
      </dsp:txXfrm>
    </dsp:sp>
    <dsp:sp modelId="{D8BE0D25-8C5A-4387-B783-7111D5E4EF60}">
      <dsp:nvSpPr>
        <dsp:cNvPr id="0" name=""/>
        <dsp:cNvSpPr/>
      </dsp:nvSpPr>
      <dsp:spPr>
        <a:xfrm>
          <a:off x="1159499" y="1327843"/>
          <a:ext cx="1769029" cy="582013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1450506" y="1327843"/>
        <a:ext cx="1187016" cy="582013"/>
      </dsp:txXfrm>
    </dsp:sp>
    <dsp:sp modelId="{6F9744F7-4E19-453A-963A-6919187D09FB}">
      <dsp:nvSpPr>
        <dsp:cNvPr id="0" name=""/>
        <dsp:cNvSpPr/>
      </dsp:nvSpPr>
      <dsp:spPr>
        <a:xfrm>
          <a:off x="2783862" y="1223719"/>
          <a:ext cx="2101080" cy="790262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178993" y="1223719"/>
        <a:ext cx="1310818" cy="790262"/>
      </dsp:txXfrm>
    </dsp:sp>
    <dsp:sp modelId="{27B2B7AB-422F-488B-A2FD-26D0199B4A7D}">
      <dsp:nvSpPr>
        <dsp:cNvPr id="0" name=""/>
        <dsp:cNvSpPr/>
      </dsp:nvSpPr>
      <dsp:spPr>
        <a:xfrm>
          <a:off x="4740277" y="1329519"/>
          <a:ext cx="1446656" cy="578662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5029608" y="1329519"/>
        <a:ext cx="867994" cy="578662"/>
      </dsp:txXfrm>
    </dsp:sp>
    <dsp:sp modelId="{A6CD3AFA-D39D-4419-9A84-EFAE2990A520}">
      <dsp:nvSpPr>
        <dsp:cNvPr id="0" name=""/>
        <dsp:cNvSpPr/>
      </dsp:nvSpPr>
      <dsp:spPr>
        <a:xfrm>
          <a:off x="6027298" y="1329519"/>
          <a:ext cx="1446656" cy="578662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6316629" y="1329519"/>
        <a:ext cx="867994" cy="57866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1952" y="1326685"/>
          <a:ext cx="1278889" cy="584330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294117" y="1326685"/>
        <a:ext cx="694559" cy="584330"/>
      </dsp:txXfrm>
    </dsp:sp>
    <dsp:sp modelId="{D8BE0D25-8C5A-4387-B783-7111D5E4EF60}">
      <dsp:nvSpPr>
        <dsp:cNvPr id="0" name=""/>
        <dsp:cNvSpPr/>
      </dsp:nvSpPr>
      <dsp:spPr>
        <a:xfrm>
          <a:off x="1138736" y="1332994"/>
          <a:ext cx="1737719" cy="571711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1424592" y="1332994"/>
        <a:ext cx="1166008" cy="571711"/>
      </dsp:txXfrm>
    </dsp:sp>
    <dsp:sp modelId="{6F9744F7-4E19-453A-963A-6919187D09FB}">
      <dsp:nvSpPr>
        <dsp:cNvPr id="0" name=""/>
        <dsp:cNvSpPr/>
      </dsp:nvSpPr>
      <dsp:spPr>
        <a:xfrm>
          <a:off x="2734350" y="1315876"/>
          <a:ext cx="1610236" cy="605947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037324" y="1315876"/>
        <a:ext cx="1004289" cy="605947"/>
      </dsp:txXfrm>
    </dsp:sp>
    <dsp:sp modelId="{27B2B7AB-422F-488B-A2FD-26D0199B4A7D}">
      <dsp:nvSpPr>
        <dsp:cNvPr id="0" name=""/>
        <dsp:cNvSpPr/>
      </dsp:nvSpPr>
      <dsp:spPr>
        <a:xfrm>
          <a:off x="4202482" y="1255373"/>
          <a:ext cx="2007775" cy="726953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4565959" y="1255373"/>
        <a:ext cx="1280822" cy="726953"/>
      </dsp:txXfrm>
    </dsp:sp>
    <dsp:sp modelId="{A6CD3AFA-D39D-4419-9A84-EFAE2990A520}">
      <dsp:nvSpPr>
        <dsp:cNvPr id="0" name=""/>
        <dsp:cNvSpPr/>
      </dsp:nvSpPr>
      <dsp:spPr>
        <a:xfrm>
          <a:off x="6053447" y="1334640"/>
          <a:ext cx="1421051" cy="568420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6337657" y="1334640"/>
        <a:ext cx="852631" cy="56842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1952" y="1326685"/>
          <a:ext cx="1278889" cy="584330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294117" y="1326685"/>
        <a:ext cx="694559" cy="584330"/>
      </dsp:txXfrm>
    </dsp:sp>
    <dsp:sp modelId="{D8BE0D25-8C5A-4387-B783-7111D5E4EF60}">
      <dsp:nvSpPr>
        <dsp:cNvPr id="0" name=""/>
        <dsp:cNvSpPr/>
      </dsp:nvSpPr>
      <dsp:spPr>
        <a:xfrm>
          <a:off x="1138736" y="1332994"/>
          <a:ext cx="1737719" cy="571711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1424592" y="1332994"/>
        <a:ext cx="1166008" cy="571711"/>
      </dsp:txXfrm>
    </dsp:sp>
    <dsp:sp modelId="{6F9744F7-4E19-453A-963A-6919187D09FB}">
      <dsp:nvSpPr>
        <dsp:cNvPr id="0" name=""/>
        <dsp:cNvSpPr/>
      </dsp:nvSpPr>
      <dsp:spPr>
        <a:xfrm>
          <a:off x="2734350" y="1315876"/>
          <a:ext cx="1610236" cy="605947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037324" y="1315876"/>
        <a:ext cx="1004289" cy="605947"/>
      </dsp:txXfrm>
    </dsp:sp>
    <dsp:sp modelId="{27B2B7AB-422F-488B-A2FD-26D0199B4A7D}">
      <dsp:nvSpPr>
        <dsp:cNvPr id="0" name=""/>
        <dsp:cNvSpPr/>
      </dsp:nvSpPr>
      <dsp:spPr>
        <a:xfrm>
          <a:off x="4202482" y="1255373"/>
          <a:ext cx="2007775" cy="726953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4565959" y="1255373"/>
        <a:ext cx="1280822" cy="726953"/>
      </dsp:txXfrm>
    </dsp:sp>
    <dsp:sp modelId="{A6CD3AFA-D39D-4419-9A84-EFAE2990A520}">
      <dsp:nvSpPr>
        <dsp:cNvPr id="0" name=""/>
        <dsp:cNvSpPr/>
      </dsp:nvSpPr>
      <dsp:spPr>
        <a:xfrm>
          <a:off x="6053447" y="1334640"/>
          <a:ext cx="1421051" cy="568420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6337657" y="1334640"/>
        <a:ext cx="852631" cy="56842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1722" y="1328565"/>
          <a:ext cx="1270660" cy="580570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 dirty="0"/>
            <a:t>Introduction</a:t>
          </a:r>
        </a:p>
      </dsp:txBody>
      <dsp:txXfrm>
        <a:off x="292007" y="1328565"/>
        <a:ext cx="690090" cy="580570"/>
      </dsp:txXfrm>
    </dsp:sp>
    <dsp:sp modelId="{D8BE0D25-8C5A-4387-B783-7111D5E4EF60}">
      <dsp:nvSpPr>
        <dsp:cNvPr id="0" name=""/>
        <dsp:cNvSpPr/>
      </dsp:nvSpPr>
      <dsp:spPr>
        <a:xfrm>
          <a:off x="1131191" y="1334834"/>
          <a:ext cx="1726536" cy="568032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 dirty="0"/>
            <a:t>Moyens</a:t>
          </a:r>
        </a:p>
      </dsp:txBody>
      <dsp:txXfrm>
        <a:off x="1415207" y="1334834"/>
        <a:ext cx="1158504" cy="568032"/>
      </dsp:txXfrm>
    </dsp:sp>
    <dsp:sp modelId="{6F9744F7-4E19-453A-963A-6919187D09FB}">
      <dsp:nvSpPr>
        <dsp:cNvPr id="0" name=""/>
        <dsp:cNvSpPr/>
      </dsp:nvSpPr>
      <dsp:spPr>
        <a:xfrm>
          <a:off x="2716537" y="1317826"/>
          <a:ext cx="1599874" cy="602048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 dirty="0"/>
            <a:t>Méthode</a:t>
          </a:r>
        </a:p>
      </dsp:txBody>
      <dsp:txXfrm>
        <a:off x="3017561" y="1317826"/>
        <a:ext cx="997826" cy="602048"/>
      </dsp:txXfrm>
    </dsp:sp>
    <dsp:sp modelId="{27B2B7AB-422F-488B-A2FD-26D0199B4A7D}">
      <dsp:nvSpPr>
        <dsp:cNvPr id="0" name=""/>
        <dsp:cNvSpPr/>
      </dsp:nvSpPr>
      <dsp:spPr>
        <a:xfrm>
          <a:off x="4175221" y="1307657"/>
          <a:ext cx="1724348" cy="622385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 dirty="0"/>
            <a:t>Résultats</a:t>
          </a:r>
        </a:p>
      </dsp:txBody>
      <dsp:txXfrm>
        <a:off x="4486414" y="1307657"/>
        <a:ext cx="1101963" cy="622385"/>
      </dsp:txXfrm>
    </dsp:sp>
    <dsp:sp modelId="{A6CD3AFA-D39D-4419-9A84-EFAE2990A520}">
      <dsp:nvSpPr>
        <dsp:cNvPr id="0" name=""/>
        <dsp:cNvSpPr/>
      </dsp:nvSpPr>
      <dsp:spPr>
        <a:xfrm>
          <a:off x="5743769" y="1282082"/>
          <a:ext cx="1731055" cy="673536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 dirty="0"/>
            <a:t>Recommandations</a:t>
          </a:r>
        </a:p>
      </dsp:txBody>
      <dsp:txXfrm>
        <a:off x="6080537" y="1282082"/>
        <a:ext cx="1057519" cy="6735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312" y="1126663"/>
          <a:ext cx="1893869" cy="984373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492499" y="1126663"/>
        <a:ext cx="909496" cy="984373"/>
      </dsp:txXfrm>
    </dsp:sp>
    <dsp:sp modelId="{D8BE0D25-8C5A-4387-B783-7111D5E4EF60}">
      <dsp:nvSpPr>
        <dsp:cNvPr id="0" name=""/>
        <dsp:cNvSpPr/>
      </dsp:nvSpPr>
      <dsp:spPr>
        <a:xfrm>
          <a:off x="1752895" y="1336278"/>
          <a:ext cx="1412860" cy="565144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2035467" y="1336278"/>
        <a:ext cx="847716" cy="565144"/>
      </dsp:txXfrm>
    </dsp:sp>
    <dsp:sp modelId="{6F9744F7-4E19-453A-963A-6919187D09FB}">
      <dsp:nvSpPr>
        <dsp:cNvPr id="0" name=""/>
        <dsp:cNvSpPr/>
      </dsp:nvSpPr>
      <dsp:spPr>
        <a:xfrm>
          <a:off x="3024470" y="1336278"/>
          <a:ext cx="1412860" cy="565144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307042" y="1336278"/>
        <a:ext cx="847716" cy="565144"/>
      </dsp:txXfrm>
    </dsp:sp>
    <dsp:sp modelId="{27B2B7AB-422F-488B-A2FD-26D0199B4A7D}">
      <dsp:nvSpPr>
        <dsp:cNvPr id="0" name=""/>
        <dsp:cNvSpPr/>
      </dsp:nvSpPr>
      <dsp:spPr>
        <a:xfrm>
          <a:off x="4296044" y="1336278"/>
          <a:ext cx="1412860" cy="565144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4578616" y="1336278"/>
        <a:ext cx="847716" cy="565144"/>
      </dsp:txXfrm>
    </dsp:sp>
    <dsp:sp modelId="{A6CD3AFA-D39D-4419-9A84-EFAE2990A520}">
      <dsp:nvSpPr>
        <dsp:cNvPr id="0" name=""/>
        <dsp:cNvSpPr/>
      </dsp:nvSpPr>
      <dsp:spPr>
        <a:xfrm>
          <a:off x="5552999" y="1336278"/>
          <a:ext cx="1412860" cy="565144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5835571" y="1336278"/>
        <a:ext cx="847716" cy="5651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312" y="1126663"/>
          <a:ext cx="1893869" cy="984373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492499" y="1126663"/>
        <a:ext cx="909496" cy="984373"/>
      </dsp:txXfrm>
    </dsp:sp>
    <dsp:sp modelId="{D8BE0D25-8C5A-4387-B783-7111D5E4EF60}">
      <dsp:nvSpPr>
        <dsp:cNvPr id="0" name=""/>
        <dsp:cNvSpPr/>
      </dsp:nvSpPr>
      <dsp:spPr>
        <a:xfrm>
          <a:off x="1752895" y="1336278"/>
          <a:ext cx="1412860" cy="565144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2035467" y="1336278"/>
        <a:ext cx="847716" cy="565144"/>
      </dsp:txXfrm>
    </dsp:sp>
    <dsp:sp modelId="{6F9744F7-4E19-453A-963A-6919187D09FB}">
      <dsp:nvSpPr>
        <dsp:cNvPr id="0" name=""/>
        <dsp:cNvSpPr/>
      </dsp:nvSpPr>
      <dsp:spPr>
        <a:xfrm>
          <a:off x="3024470" y="1336278"/>
          <a:ext cx="1412860" cy="565144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307042" y="1336278"/>
        <a:ext cx="847716" cy="565144"/>
      </dsp:txXfrm>
    </dsp:sp>
    <dsp:sp modelId="{27B2B7AB-422F-488B-A2FD-26D0199B4A7D}">
      <dsp:nvSpPr>
        <dsp:cNvPr id="0" name=""/>
        <dsp:cNvSpPr/>
      </dsp:nvSpPr>
      <dsp:spPr>
        <a:xfrm>
          <a:off x="4296044" y="1336278"/>
          <a:ext cx="1412860" cy="565144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4578616" y="1336278"/>
        <a:ext cx="847716" cy="565144"/>
      </dsp:txXfrm>
    </dsp:sp>
    <dsp:sp modelId="{A6CD3AFA-D39D-4419-9A84-EFAE2990A520}">
      <dsp:nvSpPr>
        <dsp:cNvPr id="0" name=""/>
        <dsp:cNvSpPr/>
      </dsp:nvSpPr>
      <dsp:spPr>
        <a:xfrm>
          <a:off x="5552999" y="1336278"/>
          <a:ext cx="1412860" cy="565144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5835571" y="1336278"/>
        <a:ext cx="847716" cy="5651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312" y="1126663"/>
          <a:ext cx="1893869" cy="984373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492499" y="1126663"/>
        <a:ext cx="909496" cy="984373"/>
      </dsp:txXfrm>
    </dsp:sp>
    <dsp:sp modelId="{D8BE0D25-8C5A-4387-B783-7111D5E4EF60}">
      <dsp:nvSpPr>
        <dsp:cNvPr id="0" name=""/>
        <dsp:cNvSpPr/>
      </dsp:nvSpPr>
      <dsp:spPr>
        <a:xfrm>
          <a:off x="1752895" y="1336278"/>
          <a:ext cx="1412860" cy="565144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2035467" y="1336278"/>
        <a:ext cx="847716" cy="565144"/>
      </dsp:txXfrm>
    </dsp:sp>
    <dsp:sp modelId="{6F9744F7-4E19-453A-963A-6919187D09FB}">
      <dsp:nvSpPr>
        <dsp:cNvPr id="0" name=""/>
        <dsp:cNvSpPr/>
      </dsp:nvSpPr>
      <dsp:spPr>
        <a:xfrm>
          <a:off x="3024470" y="1336278"/>
          <a:ext cx="1412860" cy="565144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307042" y="1336278"/>
        <a:ext cx="847716" cy="565144"/>
      </dsp:txXfrm>
    </dsp:sp>
    <dsp:sp modelId="{27B2B7AB-422F-488B-A2FD-26D0199B4A7D}">
      <dsp:nvSpPr>
        <dsp:cNvPr id="0" name=""/>
        <dsp:cNvSpPr/>
      </dsp:nvSpPr>
      <dsp:spPr>
        <a:xfrm>
          <a:off x="4296044" y="1336278"/>
          <a:ext cx="1412860" cy="565144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4578616" y="1336278"/>
        <a:ext cx="847716" cy="565144"/>
      </dsp:txXfrm>
    </dsp:sp>
    <dsp:sp modelId="{A6CD3AFA-D39D-4419-9A84-EFAE2990A520}">
      <dsp:nvSpPr>
        <dsp:cNvPr id="0" name=""/>
        <dsp:cNvSpPr/>
      </dsp:nvSpPr>
      <dsp:spPr>
        <a:xfrm>
          <a:off x="5552999" y="1336278"/>
          <a:ext cx="1412860" cy="565144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5835571" y="1336278"/>
        <a:ext cx="847716" cy="5651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312" y="1126663"/>
          <a:ext cx="1893869" cy="984373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492499" y="1126663"/>
        <a:ext cx="909496" cy="984373"/>
      </dsp:txXfrm>
    </dsp:sp>
    <dsp:sp modelId="{D8BE0D25-8C5A-4387-B783-7111D5E4EF60}">
      <dsp:nvSpPr>
        <dsp:cNvPr id="0" name=""/>
        <dsp:cNvSpPr/>
      </dsp:nvSpPr>
      <dsp:spPr>
        <a:xfrm>
          <a:off x="1752895" y="1336278"/>
          <a:ext cx="1412860" cy="565144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2035467" y="1336278"/>
        <a:ext cx="847716" cy="565144"/>
      </dsp:txXfrm>
    </dsp:sp>
    <dsp:sp modelId="{6F9744F7-4E19-453A-963A-6919187D09FB}">
      <dsp:nvSpPr>
        <dsp:cNvPr id="0" name=""/>
        <dsp:cNvSpPr/>
      </dsp:nvSpPr>
      <dsp:spPr>
        <a:xfrm>
          <a:off x="3024470" y="1336278"/>
          <a:ext cx="1412860" cy="565144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307042" y="1336278"/>
        <a:ext cx="847716" cy="565144"/>
      </dsp:txXfrm>
    </dsp:sp>
    <dsp:sp modelId="{27B2B7AB-422F-488B-A2FD-26D0199B4A7D}">
      <dsp:nvSpPr>
        <dsp:cNvPr id="0" name=""/>
        <dsp:cNvSpPr/>
      </dsp:nvSpPr>
      <dsp:spPr>
        <a:xfrm>
          <a:off x="4296044" y="1336278"/>
          <a:ext cx="1412860" cy="565144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4578616" y="1336278"/>
        <a:ext cx="847716" cy="565144"/>
      </dsp:txXfrm>
    </dsp:sp>
    <dsp:sp modelId="{A6CD3AFA-D39D-4419-9A84-EFAE2990A520}">
      <dsp:nvSpPr>
        <dsp:cNvPr id="0" name=""/>
        <dsp:cNvSpPr/>
      </dsp:nvSpPr>
      <dsp:spPr>
        <a:xfrm>
          <a:off x="5552999" y="1336278"/>
          <a:ext cx="1412860" cy="565144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5835571" y="1336278"/>
        <a:ext cx="847716" cy="5651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1634" y="1306380"/>
          <a:ext cx="1367770" cy="624940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314104" y="1306380"/>
        <a:ext cx="742830" cy="624940"/>
      </dsp:txXfrm>
    </dsp:sp>
    <dsp:sp modelId="{D8BE0D25-8C5A-4387-B783-7111D5E4EF60}">
      <dsp:nvSpPr>
        <dsp:cNvPr id="0" name=""/>
        <dsp:cNvSpPr/>
      </dsp:nvSpPr>
      <dsp:spPr>
        <a:xfrm>
          <a:off x="1217423" y="1171666"/>
          <a:ext cx="2168605" cy="894367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1664607" y="1171666"/>
        <a:ext cx="1274238" cy="894367"/>
      </dsp:txXfrm>
    </dsp:sp>
    <dsp:sp modelId="{6F9744F7-4E19-453A-963A-6919187D09FB}">
      <dsp:nvSpPr>
        <dsp:cNvPr id="0" name=""/>
        <dsp:cNvSpPr/>
      </dsp:nvSpPr>
      <dsp:spPr>
        <a:xfrm>
          <a:off x="3234047" y="1314888"/>
          <a:ext cx="1519812" cy="607924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538009" y="1314888"/>
        <a:ext cx="911888" cy="607924"/>
      </dsp:txXfrm>
    </dsp:sp>
    <dsp:sp modelId="{27B2B7AB-422F-488B-A2FD-26D0199B4A7D}">
      <dsp:nvSpPr>
        <dsp:cNvPr id="0" name=""/>
        <dsp:cNvSpPr/>
      </dsp:nvSpPr>
      <dsp:spPr>
        <a:xfrm>
          <a:off x="4601878" y="1314888"/>
          <a:ext cx="1519812" cy="607924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4905840" y="1314888"/>
        <a:ext cx="911888" cy="607924"/>
      </dsp:txXfrm>
    </dsp:sp>
    <dsp:sp modelId="{A6CD3AFA-D39D-4419-9A84-EFAE2990A520}">
      <dsp:nvSpPr>
        <dsp:cNvPr id="0" name=""/>
        <dsp:cNvSpPr/>
      </dsp:nvSpPr>
      <dsp:spPr>
        <a:xfrm>
          <a:off x="5953982" y="1314888"/>
          <a:ext cx="1519812" cy="607924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6257944" y="1314888"/>
        <a:ext cx="911888" cy="6079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1634" y="1306380"/>
          <a:ext cx="1367770" cy="624940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314104" y="1306380"/>
        <a:ext cx="742830" cy="624940"/>
      </dsp:txXfrm>
    </dsp:sp>
    <dsp:sp modelId="{D8BE0D25-8C5A-4387-B783-7111D5E4EF60}">
      <dsp:nvSpPr>
        <dsp:cNvPr id="0" name=""/>
        <dsp:cNvSpPr/>
      </dsp:nvSpPr>
      <dsp:spPr>
        <a:xfrm>
          <a:off x="1217423" y="1171666"/>
          <a:ext cx="2168605" cy="894367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1664607" y="1171666"/>
        <a:ext cx="1274238" cy="894367"/>
      </dsp:txXfrm>
    </dsp:sp>
    <dsp:sp modelId="{6F9744F7-4E19-453A-963A-6919187D09FB}">
      <dsp:nvSpPr>
        <dsp:cNvPr id="0" name=""/>
        <dsp:cNvSpPr/>
      </dsp:nvSpPr>
      <dsp:spPr>
        <a:xfrm>
          <a:off x="3234047" y="1314888"/>
          <a:ext cx="1519812" cy="607924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538009" y="1314888"/>
        <a:ext cx="911888" cy="607924"/>
      </dsp:txXfrm>
    </dsp:sp>
    <dsp:sp modelId="{27B2B7AB-422F-488B-A2FD-26D0199B4A7D}">
      <dsp:nvSpPr>
        <dsp:cNvPr id="0" name=""/>
        <dsp:cNvSpPr/>
      </dsp:nvSpPr>
      <dsp:spPr>
        <a:xfrm>
          <a:off x="4601878" y="1314888"/>
          <a:ext cx="1519812" cy="607924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4905840" y="1314888"/>
        <a:ext cx="911888" cy="607924"/>
      </dsp:txXfrm>
    </dsp:sp>
    <dsp:sp modelId="{A6CD3AFA-D39D-4419-9A84-EFAE2990A520}">
      <dsp:nvSpPr>
        <dsp:cNvPr id="0" name=""/>
        <dsp:cNvSpPr/>
      </dsp:nvSpPr>
      <dsp:spPr>
        <a:xfrm>
          <a:off x="5953982" y="1314888"/>
          <a:ext cx="1519812" cy="607924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6257944" y="1314888"/>
        <a:ext cx="911888" cy="6079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2231" y="1321420"/>
          <a:ext cx="1301933" cy="594859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299661" y="1321420"/>
        <a:ext cx="707074" cy="594859"/>
      </dsp:txXfrm>
    </dsp:sp>
    <dsp:sp modelId="{D8BE0D25-8C5A-4387-B783-7111D5E4EF60}">
      <dsp:nvSpPr>
        <dsp:cNvPr id="0" name=""/>
        <dsp:cNvSpPr/>
      </dsp:nvSpPr>
      <dsp:spPr>
        <a:xfrm>
          <a:off x="1159499" y="1327843"/>
          <a:ext cx="1769029" cy="582013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1450506" y="1327843"/>
        <a:ext cx="1187016" cy="582013"/>
      </dsp:txXfrm>
    </dsp:sp>
    <dsp:sp modelId="{6F9744F7-4E19-453A-963A-6919187D09FB}">
      <dsp:nvSpPr>
        <dsp:cNvPr id="0" name=""/>
        <dsp:cNvSpPr/>
      </dsp:nvSpPr>
      <dsp:spPr>
        <a:xfrm>
          <a:off x="2783862" y="1223719"/>
          <a:ext cx="2101080" cy="790262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178993" y="1223719"/>
        <a:ext cx="1310818" cy="790262"/>
      </dsp:txXfrm>
    </dsp:sp>
    <dsp:sp modelId="{27B2B7AB-422F-488B-A2FD-26D0199B4A7D}">
      <dsp:nvSpPr>
        <dsp:cNvPr id="0" name=""/>
        <dsp:cNvSpPr/>
      </dsp:nvSpPr>
      <dsp:spPr>
        <a:xfrm>
          <a:off x="4740277" y="1329519"/>
          <a:ext cx="1446656" cy="578662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5029608" y="1329519"/>
        <a:ext cx="867994" cy="578662"/>
      </dsp:txXfrm>
    </dsp:sp>
    <dsp:sp modelId="{A6CD3AFA-D39D-4419-9A84-EFAE2990A520}">
      <dsp:nvSpPr>
        <dsp:cNvPr id="0" name=""/>
        <dsp:cNvSpPr/>
      </dsp:nvSpPr>
      <dsp:spPr>
        <a:xfrm>
          <a:off x="6027298" y="1329519"/>
          <a:ext cx="1446656" cy="578662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6316629" y="1329519"/>
        <a:ext cx="867994" cy="5786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2231" y="1321420"/>
          <a:ext cx="1301933" cy="594859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299661" y="1321420"/>
        <a:ext cx="707074" cy="594859"/>
      </dsp:txXfrm>
    </dsp:sp>
    <dsp:sp modelId="{D8BE0D25-8C5A-4387-B783-7111D5E4EF60}">
      <dsp:nvSpPr>
        <dsp:cNvPr id="0" name=""/>
        <dsp:cNvSpPr/>
      </dsp:nvSpPr>
      <dsp:spPr>
        <a:xfrm>
          <a:off x="1159499" y="1327843"/>
          <a:ext cx="1769029" cy="582013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1450506" y="1327843"/>
        <a:ext cx="1187016" cy="582013"/>
      </dsp:txXfrm>
    </dsp:sp>
    <dsp:sp modelId="{6F9744F7-4E19-453A-963A-6919187D09FB}">
      <dsp:nvSpPr>
        <dsp:cNvPr id="0" name=""/>
        <dsp:cNvSpPr/>
      </dsp:nvSpPr>
      <dsp:spPr>
        <a:xfrm>
          <a:off x="2783862" y="1223719"/>
          <a:ext cx="2101080" cy="790262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178993" y="1223719"/>
        <a:ext cx="1310818" cy="790262"/>
      </dsp:txXfrm>
    </dsp:sp>
    <dsp:sp modelId="{27B2B7AB-422F-488B-A2FD-26D0199B4A7D}">
      <dsp:nvSpPr>
        <dsp:cNvPr id="0" name=""/>
        <dsp:cNvSpPr/>
      </dsp:nvSpPr>
      <dsp:spPr>
        <a:xfrm>
          <a:off x="4740277" y="1329519"/>
          <a:ext cx="1446656" cy="578662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5029608" y="1329519"/>
        <a:ext cx="867994" cy="578662"/>
      </dsp:txXfrm>
    </dsp:sp>
    <dsp:sp modelId="{A6CD3AFA-D39D-4419-9A84-EFAE2990A520}">
      <dsp:nvSpPr>
        <dsp:cNvPr id="0" name=""/>
        <dsp:cNvSpPr/>
      </dsp:nvSpPr>
      <dsp:spPr>
        <a:xfrm>
          <a:off x="6027298" y="1329519"/>
          <a:ext cx="1446656" cy="578662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6316629" y="1329519"/>
        <a:ext cx="867994" cy="5786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9/8/2020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9/8/2020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9/8/2020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" Type="http://schemas.openxmlformats.org/officeDocument/2006/relationships/image" Target="../media/image18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27.jpeg"/><Relationship Id="rId5" Type="http://schemas.openxmlformats.org/officeDocument/2006/relationships/diagramQuickStyle" Target="../diagrams/quickStyle7.xml"/><Relationship Id="rId15" Type="http://schemas.openxmlformats.org/officeDocument/2006/relationships/image" Target="../media/image31.png"/><Relationship Id="rId10" Type="http://schemas.openxmlformats.org/officeDocument/2006/relationships/image" Target="../media/image24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23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diagramDrawing" Target="../diagrams/drawing9.xml"/><Relationship Id="rId18" Type="http://schemas.openxmlformats.org/officeDocument/2006/relationships/image" Target="../media/image40.png"/><Relationship Id="rId3" Type="http://schemas.openxmlformats.org/officeDocument/2006/relationships/image" Target="../media/image35.png"/><Relationship Id="rId21" Type="http://schemas.openxmlformats.org/officeDocument/2006/relationships/image" Target="../media/image43.png"/><Relationship Id="rId7" Type="http://schemas.openxmlformats.org/officeDocument/2006/relationships/image" Target="../media/image23.png"/><Relationship Id="rId12" Type="http://schemas.openxmlformats.org/officeDocument/2006/relationships/diagramColors" Target="../diagrams/colors9.xml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diagramQuickStyle" Target="../diagrams/quickStyle9.xml"/><Relationship Id="rId5" Type="http://schemas.openxmlformats.org/officeDocument/2006/relationships/image" Target="../media/image37.svg"/><Relationship Id="rId15" Type="http://schemas.openxmlformats.org/officeDocument/2006/relationships/image" Target="../media/image39.png"/><Relationship Id="rId10" Type="http://schemas.openxmlformats.org/officeDocument/2006/relationships/diagramLayout" Target="../diagrams/layout9.xml"/><Relationship Id="rId19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diagramData" Target="../diagrams/data9.xml"/><Relationship Id="rId1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3" Type="http://schemas.openxmlformats.org/officeDocument/2006/relationships/image" Target="../media/image27.jpeg"/><Relationship Id="rId7" Type="http://schemas.openxmlformats.org/officeDocument/2006/relationships/diagramLayout" Target="../diagrams/layout1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diagramData" Target="../diagrams/data10.xml"/><Relationship Id="rId11" Type="http://schemas.openxmlformats.org/officeDocument/2006/relationships/image" Target="../media/image29.jpeg"/><Relationship Id="rId5" Type="http://schemas.openxmlformats.org/officeDocument/2006/relationships/image" Target="../media/image24.png"/><Relationship Id="rId10" Type="http://schemas.microsoft.com/office/2007/relationships/diagramDrawing" Target="../diagrams/drawing10.xml"/><Relationship Id="rId4" Type="http://schemas.openxmlformats.org/officeDocument/2006/relationships/image" Target="../media/image44.png"/><Relationship Id="rId9" Type="http://schemas.openxmlformats.org/officeDocument/2006/relationships/diagramColors" Target="../diagrams/colors10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13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diagramColors" Target="../diagrams/colors11.xml"/><Relationship Id="rId12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1.xml"/><Relationship Id="rId11" Type="http://schemas.openxmlformats.org/officeDocument/2006/relationships/image" Target="../media/image49.png"/><Relationship Id="rId5" Type="http://schemas.openxmlformats.org/officeDocument/2006/relationships/diagramLayout" Target="../diagrams/layout11.xml"/><Relationship Id="rId10" Type="http://schemas.openxmlformats.org/officeDocument/2006/relationships/image" Target="../media/image48.png"/><Relationship Id="rId4" Type="http://schemas.openxmlformats.org/officeDocument/2006/relationships/diagramData" Target="../diagrams/data11.xml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56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58.png"/><Relationship Id="rId7" Type="http://schemas.openxmlformats.org/officeDocument/2006/relationships/diagramQuickStyle" Target="../diagrams/quickStyle13.xml"/><Relationship Id="rId12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3.xml"/><Relationship Id="rId11" Type="http://schemas.openxmlformats.org/officeDocument/2006/relationships/image" Target="../media/image29.jpeg"/><Relationship Id="rId5" Type="http://schemas.openxmlformats.org/officeDocument/2006/relationships/diagramData" Target="../diagrams/data13.xml"/><Relationship Id="rId10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microsoft.com/office/2007/relationships/diagramDrawing" Target="../diagrams/drawing1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1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63.png"/><Relationship Id="rId9" Type="http://schemas.microsoft.com/office/2007/relationships/diagramDrawing" Target="../diagrams/drawing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65.png"/><Relationship Id="rId7" Type="http://schemas.openxmlformats.org/officeDocument/2006/relationships/diagramColors" Target="../diagrams/colors16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2.pn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3471" y="1634903"/>
            <a:ext cx="5143500" cy="2090808"/>
          </a:xfrm>
        </p:spPr>
        <p:txBody>
          <a:bodyPr/>
          <a:lstStyle/>
          <a:p>
            <a:pPr algn="ctr"/>
            <a:r>
              <a:rPr lang="fr-FR" dirty="0"/>
              <a:t>TEST DE WEB SERVICE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NICOLAS HUBERT</a:t>
            </a:r>
          </a:p>
          <a:p>
            <a:r>
              <a:rPr lang="en-US" dirty="0"/>
              <a:t>ANNE LABORDERIE</a:t>
            </a:r>
          </a:p>
          <a:p>
            <a:r>
              <a:rPr lang="en-US" dirty="0"/>
              <a:t>MAXIME PIHERY</a:t>
            </a:r>
          </a:p>
          <a:p>
            <a:r>
              <a:rPr lang="en-US" dirty="0"/>
              <a:t>KENDRICK THIERCE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88FFF5-5136-4BFA-8DB9-B61035ED9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961" y="4279971"/>
            <a:ext cx="2529480" cy="79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0E9E6E3-56C6-477A-B99B-81685EDA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720" y="5223097"/>
            <a:ext cx="1481093" cy="148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gillem">
            <a:extLst>
              <a:ext uri="{FF2B5EF4-FFF2-40B4-BE49-F238E27FC236}">
                <a16:creationId xmlns:a16="http://schemas.microsoft.com/office/drawing/2014/main" id="{0077E78A-B328-48FA-9CE6-1CF39C7BF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00" y="5293659"/>
            <a:ext cx="1481094" cy="148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DAD4B4-0F32-4353-AB7A-721AA8DF8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1514" y="345039"/>
            <a:ext cx="3762375" cy="828675"/>
          </a:xfrm>
          <a:prstGeom prst="rect">
            <a:avLst/>
          </a:prstGeom>
        </p:spPr>
      </p:pic>
      <p:pic>
        <p:nvPicPr>
          <p:cNvPr id="15" name="Picture Placeholder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6B24CA-63D3-4D89-8CD0-2CEB37F358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/>
          <a:srcRect l="22321" r="22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A63DC-1007-4FFE-BB0E-310D2DB8F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088" y="-907952"/>
            <a:ext cx="3932237" cy="1600200"/>
          </a:xfrm>
        </p:spPr>
        <p:txBody>
          <a:bodyPr/>
          <a:lstStyle/>
          <a:p>
            <a:pPr algn="ctr"/>
            <a:r>
              <a:rPr lang="fr-FR" b="1" dirty="0"/>
              <a:t>Moyens Humains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C948A-DC5B-4D1F-900A-9A507E7FD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551" y="710898"/>
            <a:ext cx="4515309" cy="1600201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100" dirty="0"/>
              <a:t>1 Equipe d’automatisation 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sz="21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1900" dirty="0"/>
              <a:t>4 Personnes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1900" dirty="0"/>
              <a:t>16 J.H</a:t>
            </a:r>
            <a:br>
              <a:rPr lang="fr-FR" sz="1900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1B9AC-459B-49A3-B14A-180C63986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0" y="6210011"/>
            <a:ext cx="2009775" cy="552450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2C3196C-7258-4ACB-8BDA-1CAB526FE9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307067"/>
              </p:ext>
            </p:extLst>
          </p:nvPr>
        </p:nvGraphicFramePr>
        <p:xfrm>
          <a:off x="493894" y="4591160"/>
          <a:ext cx="7491157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Placeholder 12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AE6D2553-8338-4E1C-B6CE-618F33488E3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8"/>
          <a:srcRect t="2980" b="2980"/>
          <a:stretch>
            <a:fillRect/>
          </a:stretch>
        </p:blipFill>
        <p:spPr>
          <a:xfrm>
            <a:off x="7351205" y="1110340"/>
            <a:ext cx="4675385" cy="467538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5C8688D-58F1-4CC7-BB9C-E97DD9B1D66B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 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E8A1A3D5-FF36-4921-9A77-7E63963F227A}"/>
              </a:ext>
            </a:extLst>
          </p:cNvPr>
          <p:cNvSpPr txBox="1">
            <a:spLocks/>
          </p:cNvSpPr>
          <p:nvPr/>
        </p:nvSpPr>
        <p:spPr>
          <a:xfrm>
            <a:off x="935088" y="1032178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/>
              <a:t>Moyens Matériels</a:t>
            </a:r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F82808B-2596-4C89-BCEA-E175CBCF4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2" y="3022570"/>
            <a:ext cx="1553499" cy="11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D178B05-9F1E-41EF-AE17-FBAFC0103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441" y="2879706"/>
            <a:ext cx="974555" cy="97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0FDF3B8-1A6B-47C2-B3DD-6DFADC6324BB}"/>
              </a:ext>
            </a:extLst>
          </p:cNvPr>
          <p:cNvCxnSpPr>
            <a:cxnSpLocks/>
          </p:cNvCxnSpPr>
          <p:nvPr/>
        </p:nvCxnSpPr>
        <p:spPr>
          <a:xfrm>
            <a:off x="592626" y="3838558"/>
            <a:ext cx="658459" cy="836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B621F4-104A-46AA-B5D6-8CBF85148174}"/>
              </a:ext>
            </a:extLst>
          </p:cNvPr>
          <p:cNvCxnSpPr>
            <a:cxnSpLocks/>
          </p:cNvCxnSpPr>
          <p:nvPr/>
        </p:nvCxnSpPr>
        <p:spPr>
          <a:xfrm flipH="1">
            <a:off x="2108037" y="3849586"/>
            <a:ext cx="656858" cy="844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Tutoriel Tomcat N°1 : installation tomcat 8 - objis.com">
            <a:extLst>
              <a:ext uri="{FF2B5EF4-FFF2-40B4-BE49-F238E27FC236}">
                <a16:creationId xmlns:a16="http://schemas.microsoft.com/office/drawing/2014/main" id="{D7FD2BAC-99AA-42A5-9FE4-02A0E5C35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04" y="3667642"/>
            <a:ext cx="1282509" cy="61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oapUI : scripting et automatisation de test - EASYTEAM">
            <a:extLst>
              <a:ext uri="{FF2B5EF4-FFF2-40B4-BE49-F238E27FC236}">
                <a16:creationId xmlns:a16="http://schemas.microsoft.com/office/drawing/2014/main" id="{19C281DF-ED27-4D49-9800-B34E41F98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66" y="4755475"/>
            <a:ext cx="2009775" cy="61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54354F-239B-4CD8-BADC-68677B2D4712}"/>
              </a:ext>
            </a:extLst>
          </p:cNvPr>
          <p:cNvCxnSpPr>
            <a:cxnSpLocks/>
          </p:cNvCxnSpPr>
          <p:nvPr/>
        </p:nvCxnSpPr>
        <p:spPr>
          <a:xfrm flipV="1">
            <a:off x="2489104" y="4987043"/>
            <a:ext cx="824202" cy="6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0" name="Picture 10" descr="Création et configuration de SonarQube sur Jenkins – Portefeuille de  compétences Marlon Rabocelli">
            <a:extLst>
              <a:ext uri="{FF2B5EF4-FFF2-40B4-BE49-F238E27FC236}">
                <a16:creationId xmlns:a16="http://schemas.microsoft.com/office/drawing/2014/main" id="{1B1D4D88-7D81-40B8-A352-A0905C6CF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600" y="3836312"/>
            <a:ext cx="1565692" cy="10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GitHub Key Features Now Free For All Users - Somag News">
            <a:extLst>
              <a:ext uri="{FF2B5EF4-FFF2-40B4-BE49-F238E27FC236}">
                <a16:creationId xmlns:a16="http://schemas.microsoft.com/office/drawing/2014/main" id="{537354B6-1A9C-4E5C-AF85-FFB38B9E9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502" y="5082804"/>
            <a:ext cx="1257652" cy="69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21" name="Straight Arrow Connector 5120">
            <a:extLst>
              <a:ext uri="{FF2B5EF4-FFF2-40B4-BE49-F238E27FC236}">
                <a16:creationId xmlns:a16="http://schemas.microsoft.com/office/drawing/2014/main" id="{F706C168-0732-4B3C-AEFE-0F0487485E21}"/>
              </a:ext>
            </a:extLst>
          </p:cNvPr>
          <p:cNvCxnSpPr>
            <a:cxnSpLocks/>
          </p:cNvCxnSpPr>
          <p:nvPr/>
        </p:nvCxnSpPr>
        <p:spPr>
          <a:xfrm>
            <a:off x="4492737" y="4881601"/>
            <a:ext cx="954337" cy="5853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7" name="Straight Arrow Connector 5126">
            <a:extLst>
              <a:ext uri="{FF2B5EF4-FFF2-40B4-BE49-F238E27FC236}">
                <a16:creationId xmlns:a16="http://schemas.microsoft.com/office/drawing/2014/main" id="{18F05111-9F6A-43E3-AA3D-41AFD537438A}"/>
              </a:ext>
            </a:extLst>
          </p:cNvPr>
          <p:cNvCxnSpPr>
            <a:cxnSpLocks/>
          </p:cNvCxnSpPr>
          <p:nvPr/>
        </p:nvCxnSpPr>
        <p:spPr>
          <a:xfrm flipV="1">
            <a:off x="6203377" y="4721934"/>
            <a:ext cx="414406" cy="7132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1" name="Picture 5130">
            <a:extLst>
              <a:ext uri="{FF2B5EF4-FFF2-40B4-BE49-F238E27FC236}">
                <a16:creationId xmlns:a16="http://schemas.microsoft.com/office/drawing/2014/main" id="{ED1535BC-3B8D-49D3-978D-6C41633C9F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01287" y="4093487"/>
            <a:ext cx="1085850" cy="11334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550374-5163-42A7-966B-1AE041284562}"/>
              </a:ext>
            </a:extLst>
          </p:cNvPr>
          <p:cNvCxnSpPr>
            <a:cxnSpLocks/>
          </p:cNvCxnSpPr>
          <p:nvPr/>
        </p:nvCxnSpPr>
        <p:spPr>
          <a:xfrm>
            <a:off x="879319" y="3022570"/>
            <a:ext cx="0" cy="44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B4082E61-CA3D-4207-9FA1-E2A71C717CF1}"/>
              </a:ext>
            </a:extLst>
          </p:cNvPr>
          <p:cNvSpPr txBox="1">
            <a:spLocks/>
          </p:cNvSpPr>
          <p:nvPr/>
        </p:nvSpPr>
        <p:spPr>
          <a:xfrm>
            <a:off x="11403646" y="6116326"/>
            <a:ext cx="294460" cy="1873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927887-42CA-4354-827E-74D09F5446C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50876" y="6299245"/>
            <a:ext cx="294460" cy="258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349D8B-A794-43A2-BF89-E3A8A066E756}"/>
              </a:ext>
            </a:extLst>
          </p:cNvPr>
          <p:cNvSpPr txBox="1"/>
          <p:nvPr/>
        </p:nvSpPr>
        <p:spPr>
          <a:xfrm>
            <a:off x="11551228" y="6325678"/>
            <a:ext cx="2883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14" name="Image 13" descr="Une image contenant dessin, lumière&#10;&#10;Description générée automatiquement">
            <a:extLst>
              <a:ext uri="{FF2B5EF4-FFF2-40B4-BE49-F238E27FC236}">
                <a16:creationId xmlns:a16="http://schemas.microsoft.com/office/drawing/2014/main" id="{1565220E-FE3E-44F1-80C3-0F274C10964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3214" y="2189341"/>
            <a:ext cx="811813" cy="90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67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5BF5C4-51B2-49E7-8C02-4A2E583E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370" y="292963"/>
            <a:ext cx="295275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59B79-C876-4C6F-93B2-B2CCC2F5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004" y="3645812"/>
            <a:ext cx="2952750" cy="8382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DC863F-9D23-4A42-9EDB-A3B4C3C3C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6091" y="120290"/>
            <a:ext cx="5143500" cy="1350771"/>
          </a:xfrm>
        </p:spPr>
        <p:txBody>
          <a:bodyPr/>
          <a:lstStyle/>
          <a:p>
            <a:pPr algn="ctr"/>
            <a:r>
              <a:rPr lang="fr-FR" dirty="0"/>
              <a:t>Méthode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31F185-C036-4AE5-BD73-861A6C5B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2" y="1237522"/>
            <a:ext cx="6886452" cy="456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C6EA76-784F-418B-8A79-0DAFE4F7DA40}"/>
              </a:ext>
            </a:extLst>
          </p:cNvPr>
          <p:cNvSpPr txBox="1"/>
          <p:nvPr/>
        </p:nvSpPr>
        <p:spPr>
          <a:xfrm>
            <a:off x="7959765" y="1385657"/>
            <a:ext cx="412721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</a:rPr>
              <a:t>Rétroplanning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  <a:latin typeface="+mj-lt"/>
              </a:rPr>
              <a:t>Notre équipe</a:t>
            </a:r>
          </a:p>
          <a:p>
            <a:endParaRPr lang="fr-FR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  <a:latin typeface="+mj-lt"/>
              </a:rPr>
              <a:t>Configuration des environnements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  <a:latin typeface="+mj-lt"/>
              </a:rPr>
              <a:t>Méthode SOAP/REST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  <a:latin typeface="+mj-lt"/>
              </a:rPr>
              <a:t>Démos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  <a:latin typeface="+mj-lt"/>
              </a:rPr>
              <a:t>Maintenabilité/lisibilité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  <a:latin typeface="+mj-lt"/>
              </a:rPr>
              <a:t>Intégration continue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2088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C121-674E-418A-9B73-A43163E0D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RETROPLANNING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EFBB94-D5FD-4BAF-BC4C-FB9004C65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6C459F-2B90-4537-9447-94EE66AB8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19" y="6222376"/>
            <a:ext cx="1400175" cy="466725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1694A1A2-8FB4-4A0A-974E-E48ECEC59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499352"/>
              </p:ext>
            </p:extLst>
          </p:nvPr>
        </p:nvGraphicFramePr>
        <p:xfrm>
          <a:off x="515843" y="4779738"/>
          <a:ext cx="7491157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E50CDF7C-6AB1-4CB3-8BA4-3B67AA77FB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875" y="2074609"/>
            <a:ext cx="10066725" cy="315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48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57299"/>
            <a:ext cx="11150600" cy="920336"/>
          </a:xfrm>
        </p:spPr>
        <p:txBody>
          <a:bodyPr/>
          <a:lstStyle/>
          <a:p>
            <a:pPr algn="ctr"/>
            <a:r>
              <a:rPr lang="en-US" dirty="0"/>
              <a:t>NOTRE EQUIPE</a:t>
            </a:r>
          </a:p>
        </p:txBody>
      </p:sp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27118" y="3511498"/>
            <a:ext cx="2588705" cy="495389"/>
          </a:xfrm>
        </p:spPr>
        <p:txBody>
          <a:bodyPr/>
          <a:lstStyle/>
          <a:p>
            <a:r>
              <a:rPr lang="en-US" dirty="0"/>
              <a:t>Anne </a:t>
            </a:r>
            <a:r>
              <a:rPr lang="en-US" dirty="0" err="1"/>
              <a:t>laborderie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471211" y="3418695"/>
            <a:ext cx="2588705" cy="495389"/>
          </a:xfrm>
        </p:spPr>
        <p:txBody>
          <a:bodyPr/>
          <a:lstStyle/>
          <a:p>
            <a:r>
              <a:rPr lang="en-US" dirty="0"/>
              <a:t>Nicolas </a:t>
            </a:r>
            <a:r>
              <a:rPr lang="en-US" dirty="0" err="1"/>
              <a:t>hubert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253506" y="3479005"/>
            <a:ext cx="2588705" cy="495389"/>
          </a:xfrm>
        </p:spPr>
        <p:txBody>
          <a:bodyPr/>
          <a:lstStyle/>
          <a:p>
            <a:r>
              <a:rPr lang="en-US" dirty="0"/>
              <a:t>Maxime </a:t>
            </a:r>
            <a:r>
              <a:rPr lang="en-US" dirty="0" err="1"/>
              <a:t>pihery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9068971" y="3468992"/>
            <a:ext cx="2588705" cy="495389"/>
          </a:xfrm>
        </p:spPr>
        <p:txBody>
          <a:bodyPr/>
          <a:lstStyle/>
          <a:p>
            <a:r>
              <a:rPr lang="en-US" dirty="0"/>
              <a:t>Kendrick </a:t>
            </a:r>
            <a:r>
              <a:rPr lang="en-US" dirty="0" err="1"/>
              <a:t>thierce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Graphic 4" descr="Cheers">
            <a:extLst>
              <a:ext uri="{FF2B5EF4-FFF2-40B4-BE49-F238E27FC236}">
                <a16:creationId xmlns:a16="http://schemas.microsoft.com/office/drawing/2014/main" id="{6C8EAC1B-3F1A-4ABC-959E-D9C7BB3E6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6883" y="4027366"/>
            <a:ext cx="914400" cy="91440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A06A61-631E-4E4A-8745-8F3D9F364A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245D245-35CB-424D-B5AA-8E91BCBE73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44D023D-1F48-4049-838E-D9BA88B4DE5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9228" name="Picture 12">
            <a:extLst>
              <a:ext uri="{FF2B5EF4-FFF2-40B4-BE49-F238E27FC236}">
                <a16:creationId xmlns:a16="http://schemas.microsoft.com/office/drawing/2014/main" id="{784847FE-9F03-4AA0-AA6B-30D96DD69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496" y="3881504"/>
            <a:ext cx="1202345" cy="120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>
            <a:extLst>
              <a:ext uri="{FF2B5EF4-FFF2-40B4-BE49-F238E27FC236}">
                <a16:creationId xmlns:a16="http://schemas.microsoft.com/office/drawing/2014/main" id="{E96ADB25-5CB6-48B5-A1A0-53203F2A5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689" y="3931530"/>
            <a:ext cx="1202345" cy="120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41D7D725-7E6A-4837-AE9B-58FB5695293F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980065" y="3846821"/>
            <a:ext cx="2499322" cy="427742"/>
          </a:xfrm>
        </p:spPr>
        <p:txBody>
          <a:bodyPr/>
          <a:lstStyle/>
          <a:p>
            <a:r>
              <a:rPr lang="fr-FR" b="1" dirty="0"/>
              <a:t>Répartition des tests</a:t>
            </a:r>
          </a:p>
        </p:txBody>
      </p:sp>
      <p:pic>
        <p:nvPicPr>
          <p:cNvPr id="9230" name="Picture 14">
            <a:extLst>
              <a:ext uri="{FF2B5EF4-FFF2-40B4-BE49-F238E27FC236}">
                <a16:creationId xmlns:a16="http://schemas.microsoft.com/office/drawing/2014/main" id="{9DD107D8-3D5B-4B49-936E-20DAA116F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240" y="3974394"/>
            <a:ext cx="1659052" cy="124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>
            <a:extLst>
              <a:ext uri="{FF2B5EF4-FFF2-40B4-BE49-F238E27FC236}">
                <a16:creationId xmlns:a16="http://schemas.microsoft.com/office/drawing/2014/main" id="{8EC9C435-D991-4C5A-B643-A6981CB97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807" y="3869180"/>
            <a:ext cx="1659052" cy="124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91547A1-E783-4B90-A24F-6714328309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374" y="6255713"/>
            <a:ext cx="1427192" cy="495389"/>
          </a:xfrm>
          <a:prstGeom prst="rect">
            <a:avLst/>
          </a:prstGeom>
        </p:spPr>
      </p:pic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246CE382-54F7-453C-9E65-53B318DCCA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6753490"/>
              </p:ext>
            </p:extLst>
          </p:nvPr>
        </p:nvGraphicFramePr>
        <p:xfrm>
          <a:off x="515843" y="4779738"/>
          <a:ext cx="7491157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9232" name="Picture 16" descr="Tutoriel Tomcat N°1 : installation tomcat 8 - objis.com">
            <a:extLst>
              <a:ext uri="{FF2B5EF4-FFF2-40B4-BE49-F238E27FC236}">
                <a16:creationId xmlns:a16="http://schemas.microsoft.com/office/drawing/2014/main" id="{866FE3F2-269A-42BF-A75A-788DEF6EE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96" y="4928568"/>
            <a:ext cx="2254732" cy="108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6" descr="Tutoriel Tomcat N°1 : installation tomcat 8 - objis.com">
            <a:extLst>
              <a:ext uri="{FF2B5EF4-FFF2-40B4-BE49-F238E27FC236}">
                <a16:creationId xmlns:a16="http://schemas.microsoft.com/office/drawing/2014/main" id="{B69B0A82-DB3E-4DC3-9B52-C14F37E57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384" y="5049999"/>
            <a:ext cx="2133827" cy="102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E8EF82-ADF9-4742-A414-EDCF5CEA285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11530" y="5206240"/>
            <a:ext cx="2204522" cy="475866"/>
          </a:xfrm>
          <a:prstGeom prst="rect">
            <a:avLst/>
          </a:prstGeom>
        </p:spPr>
      </p:pic>
      <p:pic>
        <p:nvPicPr>
          <p:cNvPr id="9236" name="Picture 20" descr="GitHub Key Features Now Free For All Users - Somag News">
            <a:extLst>
              <a:ext uri="{FF2B5EF4-FFF2-40B4-BE49-F238E27FC236}">
                <a16:creationId xmlns:a16="http://schemas.microsoft.com/office/drawing/2014/main" id="{3026CAFF-7D77-471B-91BA-2661D6E83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026" y="5202402"/>
            <a:ext cx="1594926" cy="88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" name="Rectangle 9215">
            <a:extLst>
              <a:ext uri="{FF2B5EF4-FFF2-40B4-BE49-F238E27FC236}">
                <a16:creationId xmlns:a16="http://schemas.microsoft.com/office/drawing/2014/main" id="{2A001456-29A7-4D0A-B39B-44436568D2D8}"/>
              </a:ext>
            </a:extLst>
          </p:cNvPr>
          <p:cNvSpPr/>
          <p:nvPr/>
        </p:nvSpPr>
        <p:spPr>
          <a:xfrm>
            <a:off x="5224388" y="4863848"/>
            <a:ext cx="2102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/>
              <a:t>Répartition des Tâches</a:t>
            </a:r>
          </a:p>
        </p:txBody>
      </p:sp>
      <p:pic>
        <p:nvPicPr>
          <p:cNvPr id="32" name="Picture 10" descr="Création et configuration de SonarQube sur Jenkins – Portefeuille de  compétences Marlon Rabocelli">
            <a:extLst>
              <a:ext uri="{FF2B5EF4-FFF2-40B4-BE49-F238E27FC236}">
                <a16:creationId xmlns:a16="http://schemas.microsoft.com/office/drawing/2014/main" id="{1CF1FF1A-0968-40C3-92B0-BF36C575A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67" y="5113469"/>
            <a:ext cx="1565692" cy="10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970F28-FDC8-4334-84FC-20954B68781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26368" y="1458626"/>
            <a:ext cx="1875355" cy="2111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7DBE7E-A143-4B49-A876-9601A6BA000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8243" y="1303913"/>
            <a:ext cx="1843447" cy="2207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FA1CBA-A071-48CB-96BE-327F804CCB7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09459" y="1481400"/>
            <a:ext cx="1800225" cy="2038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EF4612-A521-4F01-A1B6-19D818F21C2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50481" y="1428120"/>
            <a:ext cx="1843447" cy="21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0E99-84BD-4B95-81D8-DDAED1E3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CONFIGURATION DES Environnements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755A7-4F4C-44BE-9869-7F5FE3BD1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C39679-44BB-40A4-9B0A-E2B118E1F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2039383"/>
            <a:ext cx="1712912" cy="128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utoriel Tomcat N°1 : installation tomcat 8 - objis.com">
            <a:extLst>
              <a:ext uri="{FF2B5EF4-FFF2-40B4-BE49-F238E27FC236}">
                <a16:creationId xmlns:a16="http://schemas.microsoft.com/office/drawing/2014/main" id="{CBD7E5B2-83BB-4D39-88EA-F444BBDC6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4137157"/>
            <a:ext cx="1493837" cy="7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FA080-2B73-494B-B68C-552543C1B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62" y="6179514"/>
            <a:ext cx="1990725" cy="55245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F96EE5B-19AE-48DB-87D6-9D4DBB86C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566" y="1899172"/>
            <a:ext cx="1234195" cy="123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utoriel Tomcat N°1 : installation tomcat 8 - objis.com">
            <a:extLst>
              <a:ext uri="{FF2B5EF4-FFF2-40B4-BE49-F238E27FC236}">
                <a16:creationId xmlns:a16="http://schemas.microsoft.com/office/drawing/2014/main" id="{453032F5-ECAC-4BB6-8261-FDF065D5E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924" y="4120961"/>
            <a:ext cx="1493837" cy="7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0E5E043-30D6-4500-8780-31CA33C806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5487885"/>
              </p:ext>
            </p:extLst>
          </p:nvPr>
        </p:nvGraphicFramePr>
        <p:xfrm>
          <a:off x="515843" y="4798788"/>
          <a:ext cx="7491157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0" name="Picture 10" descr="Création et configuration de SonarQube sur Jenkins – Portefeuille de  compétences Marlon Rabocelli">
            <a:extLst>
              <a:ext uri="{FF2B5EF4-FFF2-40B4-BE49-F238E27FC236}">
                <a16:creationId xmlns:a16="http://schemas.microsoft.com/office/drawing/2014/main" id="{6E9A773A-8040-42A2-AB00-6F2F83052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900" y="1956828"/>
            <a:ext cx="1565692" cy="10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Tutoriel Tomcat N°1 : installation tomcat 8 - objis.com">
            <a:extLst>
              <a:ext uri="{FF2B5EF4-FFF2-40B4-BE49-F238E27FC236}">
                <a16:creationId xmlns:a16="http://schemas.microsoft.com/office/drawing/2014/main" id="{FB645C9E-972B-42FC-A078-9B86AD52B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827" y="4225736"/>
            <a:ext cx="1493837" cy="7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7DCAC6-F1EE-426F-981A-F30F7050D86A}"/>
              </a:ext>
            </a:extLst>
          </p:cNvPr>
          <p:cNvSpPr txBox="1"/>
          <p:nvPr/>
        </p:nvSpPr>
        <p:spPr>
          <a:xfrm>
            <a:off x="2207418" y="3298254"/>
            <a:ext cx="164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Port : 80XX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C69214-1EE4-4431-A4FA-D3CA41D79F88}"/>
              </a:ext>
            </a:extLst>
          </p:cNvPr>
          <p:cNvSpPr txBox="1"/>
          <p:nvPr/>
        </p:nvSpPr>
        <p:spPr>
          <a:xfrm>
            <a:off x="5875336" y="3325171"/>
            <a:ext cx="164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Port : 80XX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17CE1A-B205-46A5-9E8A-AC4B9E7B0369}"/>
              </a:ext>
            </a:extLst>
          </p:cNvPr>
          <p:cNvSpPr txBox="1"/>
          <p:nvPr/>
        </p:nvSpPr>
        <p:spPr>
          <a:xfrm>
            <a:off x="9478399" y="3418148"/>
            <a:ext cx="164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Port : 80XX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F766F9E3-BC29-465E-8969-0EEFDC515DE7}"/>
              </a:ext>
            </a:extLst>
          </p:cNvPr>
          <p:cNvSpPr/>
          <p:nvPr/>
        </p:nvSpPr>
        <p:spPr>
          <a:xfrm>
            <a:off x="1675604" y="3537407"/>
            <a:ext cx="390525" cy="506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53A83A9-55C2-4884-AB74-C8E22A4AC609}"/>
              </a:ext>
            </a:extLst>
          </p:cNvPr>
          <p:cNvSpPr/>
          <p:nvPr/>
        </p:nvSpPr>
        <p:spPr>
          <a:xfrm rot="10800000">
            <a:off x="1675603" y="2874527"/>
            <a:ext cx="390525" cy="506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EAF549D-CF83-4B1C-B6D4-0B6511743B8A}"/>
              </a:ext>
            </a:extLst>
          </p:cNvPr>
          <p:cNvSpPr/>
          <p:nvPr/>
        </p:nvSpPr>
        <p:spPr>
          <a:xfrm>
            <a:off x="5218904" y="3689807"/>
            <a:ext cx="390525" cy="506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C1B7CE12-F681-4E22-AFBD-2E6D6976B4AC}"/>
              </a:ext>
            </a:extLst>
          </p:cNvPr>
          <p:cNvSpPr/>
          <p:nvPr/>
        </p:nvSpPr>
        <p:spPr>
          <a:xfrm rot="10800000">
            <a:off x="5218903" y="3026927"/>
            <a:ext cx="390525" cy="506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C03F80B2-5C88-4658-B5C8-287450A5DFE5}"/>
              </a:ext>
            </a:extLst>
          </p:cNvPr>
          <p:cNvSpPr/>
          <p:nvPr/>
        </p:nvSpPr>
        <p:spPr>
          <a:xfrm>
            <a:off x="8905079" y="3689807"/>
            <a:ext cx="390525" cy="506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8C7B6AED-0494-416C-A7B8-9B083A3D8566}"/>
              </a:ext>
            </a:extLst>
          </p:cNvPr>
          <p:cNvSpPr/>
          <p:nvPr/>
        </p:nvSpPr>
        <p:spPr>
          <a:xfrm rot="10800000">
            <a:off x="8905078" y="3026927"/>
            <a:ext cx="390525" cy="506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86325B-7587-412B-ACD3-FA4290E56EA8}"/>
              </a:ext>
            </a:extLst>
          </p:cNvPr>
          <p:cNvSpPr txBox="1"/>
          <p:nvPr/>
        </p:nvSpPr>
        <p:spPr>
          <a:xfrm>
            <a:off x="1243011" y="1343025"/>
            <a:ext cx="653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Utilisation de 3 Versions de Tomcat différentes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2B6BC0-3994-4937-860E-FECBFAC5462C}"/>
              </a:ext>
            </a:extLst>
          </p:cNvPr>
          <p:cNvSpPr txBox="1"/>
          <p:nvPr/>
        </p:nvSpPr>
        <p:spPr>
          <a:xfrm>
            <a:off x="1243011" y="1723397"/>
            <a:ext cx="653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Configuration des logiciels sur 3 Ports différents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0429A1-0803-4059-BD33-57C041F6ED33}"/>
              </a:ext>
            </a:extLst>
          </p:cNvPr>
          <p:cNvSpPr txBox="1"/>
          <p:nvPr/>
        </p:nvSpPr>
        <p:spPr>
          <a:xfrm>
            <a:off x="1304924" y="4706968"/>
            <a:ext cx="14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Version 8.0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E8A672-E9F2-4A06-9E49-332798CD1BAA}"/>
              </a:ext>
            </a:extLst>
          </p:cNvPr>
          <p:cNvSpPr txBox="1"/>
          <p:nvPr/>
        </p:nvSpPr>
        <p:spPr>
          <a:xfrm>
            <a:off x="4655962" y="4760118"/>
            <a:ext cx="14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Version 9.0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075092-0F35-48FD-8CF8-CC4F23401125}"/>
              </a:ext>
            </a:extLst>
          </p:cNvPr>
          <p:cNvSpPr txBox="1"/>
          <p:nvPr/>
        </p:nvSpPr>
        <p:spPr>
          <a:xfrm>
            <a:off x="8564004" y="4856205"/>
            <a:ext cx="14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Version 8.5</a:t>
            </a:r>
          </a:p>
        </p:txBody>
      </p:sp>
    </p:spTree>
    <p:extLst>
      <p:ext uri="{BB962C8B-B14F-4D97-AF65-F5344CB8AC3E}">
        <p14:creationId xmlns:p14="http://schemas.microsoft.com/office/powerpoint/2010/main" val="1438641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FE80D-F9D8-4549-A132-38E56B980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-245274"/>
            <a:ext cx="11150600" cy="920336"/>
          </a:xfrm>
        </p:spPr>
        <p:txBody>
          <a:bodyPr/>
          <a:lstStyle/>
          <a:p>
            <a:pPr algn="ctr"/>
            <a:r>
              <a:rPr lang="fr-FR" dirty="0"/>
              <a:t>Méthode soap/</a:t>
            </a:r>
            <a:r>
              <a:rPr lang="fr-FR" dirty="0" err="1"/>
              <a:t>rest</a:t>
            </a:r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C66E28-8321-437D-93EA-391D13E43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58157-3CF9-4D80-B38C-7344855081AB}"/>
              </a:ext>
            </a:extLst>
          </p:cNvPr>
          <p:cNvSpPr txBox="1"/>
          <p:nvPr/>
        </p:nvSpPr>
        <p:spPr>
          <a:xfrm>
            <a:off x="198613" y="1717447"/>
            <a:ext cx="5751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Méthode</a:t>
            </a:r>
            <a:r>
              <a:rPr lang="fr-FR" dirty="0"/>
              <a:t> </a:t>
            </a:r>
            <a:r>
              <a:rPr lang="fr-FR" b="1" dirty="0"/>
              <a:t>SOAP :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protocole de communication d’ordinateur à ordinateur hautement spécifié permettant la communication client-serveur 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2E931-2ACB-47B3-B0B2-9B6E52CD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70" y="6225572"/>
            <a:ext cx="3539598" cy="512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49E6E1-A649-4ED6-B176-A3CB51ACF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08" y="768131"/>
            <a:ext cx="5359786" cy="2703401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AE5B6033-2712-4933-A682-853CE411A3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3424143"/>
              </p:ext>
            </p:extLst>
          </p:nvPr>
        </p:nvGraphicFramePr>
        <p:xfrm>
          <a:off x="515843" y="4798788"/>
          <a:ext cx="7491157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C9A30161-AF15-4802-8DCD-FD769C8E1D72}"/>
              </a:ext>
            </a:extLst>
          </p:cNvPr>
          <p:cNvSpPr/>
          <p:nvPr/>
        </p:nvSpPr>
        <p:spPr>
          <a:xfrm>
            <a:off x="198613" y="36369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altLang="fr-FR" b="1" dirty="0">
                <a:latin typeface="Calibri" panose="020F0502020204030204" pitchFamily="34" charset="0"/>
                <a:cs typeface="Calibri" panose="020F0502020204030204" pitchFamily="34" charset="0"/>
              </a:rPr>
              <a:t>Méthode REST :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architecture d’application permettant au client d’accéder aux ressources du serveur par des URLs</a:t>
            </a: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706ED5-49D2-474E-86F7-1D941309B3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383" y="4362040"/>
            <a:ext cx="3962400" cy="16097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C4170-88E1-4BD0-B0B5-28C1FF2E1A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4613" y="4230415"/>
            <a:ext cx="1019079" cy="436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DF4E3C-D32C-482C-9F1A-D04DBB4A61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7312" y="5143503"/>
            <a:ext cx="1073620" cy="499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ADDB26-3CA5-4AD5-A30F-A883E8D320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3692" y="4669847"/>
            <a:ext cx="1073620" cy="4736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0EF999-37AC-4F8C-B47D-CD86354E25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60932" y="5472759"/>
            <a:ext cx="1103862" cy="49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19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F72C2-25DA-4CB0-9584-B29B1C3BF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433864"/>
            <a:ext cx="11150600" cy="920336"/>
          </a:xfrm>
        </p:spPr>
        <p:txBody>
          <a:bodyPr/>
          <a:lstStyle/>
          <a:p>
            <a:pPr algn="ctr"/>
            <a:r>
              <a:rPr lang="fr-FR" dirty="0"/>
              <a:t>DEMOS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34224A-157C-4241-8B08-583C6590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50750-FB41-47D4-AB96-79EC72EEE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70" y="6146176"/>
            <a:ext cx="1600200" cy="619125"/>
          </a:xfrm>
          <a:prstGeom prst="rect">
            <a:avLst/>
          </a:prstGeom>
        </p:spPr>
      </p:pic>
      <p:pic>
        <p:nvPicPr>
          <p:cNvPr id="5" name="bandicam_2020-09-07_16-28-49-530">
            <a:hlinkClick r:id="" action="ppaction://media"/>
            <a:extLst>
              <a:ext uri="{FF2B5EF4-FFF2-40B4-BE49-F238E27FC236}">
                <a16:creationId xmlns:a16="http://schemas.microsoft.com/office/drawing/2014/main" id="{5E6139AD-82C7-4B6C-9C67-A51A17EAC6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4170" y="398378"/>
            <a:ext cx="10775543" cy="606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1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F72C2-25DA-4CB0-9584-B29B1C3BF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-367469"/>
            <a:ext cx="11150600" cy="920336"/>
          </a:xfrm>
        </p:spPr>
        <p:txBody>
          <a:bodyPr/>
          <a:lstStyle/>
          <a:p>
            <a:pPr algn="ctr"/>
            <a:r>
              <a:rPr lang="fr-FR" dirty="0"/>
              <a:t>DEMOS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34224A-157C-4241-8B08-583C6590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B0890-328A-4366-8655-324496663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23" y="6146176"/>
            <a:ext cx="1600200" cy="619125"/>
          </a:xfrm>
          <a:prstGeom prst="rect">
            <a:avLst/>
          </a:prstGeom>
        </p:spPr>
      </p:pic>
      <p:pic>
        <p:nvPicPr>
          <p:cNvPr id="6" name="bandicam 2020-09-08 09-51-16-231">
            <a:hlinkClick r:id="" action="ppaction://media"/>
            <a:extLst>
              <a:ext uri="{FF2B5EF4-FFF2-40B4-BE49-F238E27FC236}">
                <a16:creationId xmlns:a16="http://schemas.microsoft.com/office/drawing/2014/main" id="{00DD181E-5964-47F9-ACBC-91981BE02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9920" y="620365"/>
            <a:ext cx="7424257" cy="60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1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6E687F4A-D3F4-423B-82A9-898CB80D9B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7792" r="17792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306E1-6156-4CA1-BF50-03E89515E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2317" y="1206795"/>
            <a:ext cx="4433961" cy="4141382"/>
          </a:xfrm>
        </p:spPr>
        <p:txBody>
          <a:bodyPr>
            <a:normAutofit lnSpcReduction="10000"/>
          </a:bodyPr>
          <a:lstStyle/>
          <a:p>
            <a:r>
              <a:rPr lang="fr-FR" sz="2400" b="1" dirty="0"/>
              <a:t>Maintenabilité</a:t>
            </a:r>
            <a:r>
              <a:rPr lang="fr-FR" sz="1800" b="1" dirty="0"/>
              <a:t> :</a:t>
            </a:r>
          </a:p>
          <a:p>
            <a:endParaRPr lang="fr-F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/>
              <a:t>Variabilisation des données: Utilisation des </a:t>
            </a:r>
            <a:r>
              <a:rPr lang="fr-FR" sz="2000" dirty="0" err="1"/>
              <a:t>Property</a:t>
            </a:r>
            <a:r>
              <a:rPr lang="fr-FR" sz="2000" dirty="0"/>
              <a:t> Transfer</a:t>
            </a:r>
          </a:p>
          <a:p>
            <a:endParaRPr lang="fr-FR" dirty="0"/>
          </a:p>
          <a:p>
            <a:r>
              <a:rPr lang="fr-FR" sz="2400" b="1" dirty="0"/>
              <a:t>Lisibilité</a:t>
            </a:r>
            <a:r>
              <a:rPr lang="fr-FR" sz="1800" b="1" dirty="0"/>
              <a:t> : 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/>
              <a:t>Utilisation d’Assertions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/>
              <a:t>SOAP </a:t>
            </a:r>
            <a:r>
              <a:rPr lang="fr-FR" sz="1800" dirty="0" err="1"/>
              <a:t>Response</a:t>
            </a:r>
            <a:endParaRPr lang="fr-FR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 err="1"/>
              <a:t>Xpath</a:t>
            </a:r>
            <a:r>
              <a:rPr lang="fr-FR" sz="1800" dirty="0"/>
              <a:t> Match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/>
              <a:t>Code http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 err="1"/>
              <a:t>Etc</a:t>
            </a:r>
            <a:r>
              <a:rPr lang="fr-FR" sz="1800" dirty="0"/>
              <a:t> …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AC4B4A-5EB2-4E66-89F4-815A3C0D3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011" y="-800100"/>
            <a:ext cx="4774203" cy="1600200"/>
          </a:xfrm>
        </p:spPr>
        <p:txBody>
          <a:bodyPr/>
          <a:lstStyle/>
          <a:p>
            <a:r>
              <a:rPr lang="fr-FR" b="1" dirty="0"/>
              <a:t>Maintenabilité/Lisibilité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A439FF-102C-4728-BE00-90B6A992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2" y="6268779"/>
            <a:ext cx="2011675" cy="419099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85AE73B-4DC2-4439-8537-F3804FB0BB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1886172"/>
              </p:ext>
            </p:extLst>
          </p:nvPr>
        </p:nvGraphicFramePr>
        <p:xfrm>
          <a:off x="271294" y="4766890"/>
          <a:ext cx="7491157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E64118B-15B7-4B55-BE08-D436788F32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76696" y="6430508"/>
            <a:ext cx="294460" cy="2584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958198-CA77-448B-B504-2669FEAA05A1}"/>
              </a:ext>
            </a:extLst>
          </p:cNvPr>
          <p:cNvSpPr/>
          <p:nvPr/>
        </p:nvSpPr>
        <p:spPr>
          <a:xfrm>
            <a:off x="11376696" y="6451988"/>
            <a:ext cx="35472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574050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C68D7-5495-4502-96D3-911C614F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589" y="-245274"/>
            <a:ext cx="11150600" cy="920336"/>
          </a:xfrm>
        </p:spPr>
        <p:txBody>
          <a:bodyPr/>
          <a:lstStyle/>
          <a:p>
            <a:pPr algn="ctr"/>
            <a:r>
              <a:rPr lang="fr-FR" dirty="0"/>
              <a:t>Intégration continue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85C572-3230-4523-A7C5-404421EFE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0F3A2A1-994F-49E8-B4F9-C8944FCEC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703" y="740695"/>
            <a:ext cx="2596874" cy="53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sts unitaires Java simples sous Android | by Gaëtan HERFRAY | Medium">
            <a:extLst>
              <a:ext uri="{FF2B5EF4-FFF2-40B4-BE49-F238E27FC236}">
                <a16:creationId xmlns:a16="http://schemas.microsoft.com/office/drawing/2014/main" id="{19AAAC85-98F2-4406-9D81-5EC230F50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175" y="4271692"/>
            <a:ext cx="1793358" cy="179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D8C83A-DD8A-425A-9370-EC12C4072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06" y="5815677"/>
            <a:ext cx="2163061" cy="94556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B4845E1-D054-4677-93D0-37D238EAB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9847627"/>
              </p:ext>
            </p:extLst>
          </p:nvPr>
        </p:nvGraphicFramePr>
        <p:xfrm>
          <a:off x="161707" y="4666826"/>
          <a:ext cx="7491157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102" name="Picture 6">
            <a:extLst>
              <a:ext uri="{FF2B5EF4-FFF2-40B4-BE49-F238E27FC236}">
                <a16:creationId xmlns:a16="http://schemas.microsoft.com/office/drawing/2014/main" id="{02FB2C43-9430-475D-BEC3-14AB480A4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308" y="1427908"/>
            <a:ext cx="3578742" cy="268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Création et configuration de SonarQube sur Jenkins – Portefeuille de  compétences Marlon Rabocelli">
            <a:extLst>
              <a:ext uri="{FF2B5EF4-FFF2-40B4-BE49-F238E27FC236}">
                <a16:creationId xmlns:a16="http://schemas.microsoft.com/office/drawing/2014/main" id="{637B40ED-8CA5-426F-B23B-4B13AE8B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304" y="2465808"/>
            <a:ext cx="1565692" cy="10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6786B741-B583-4221-9858-30803A85AA65}"/>
              </a:ext>
            </a:extLst>
          </p:cNvPr>
          <p:cNvSpPr/>
          <p:nvPr/>
        </p:nvSpPr>
        <p:spPr>
          <a:xfrm>
            <a:off x="10190667" y="4442786"/>
            <a:ext cx="522583" cy="733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1463B1-3133-4EE9-8C86-214DF05A0A22}"/>
              </a:ext>
            </a:extLst>
          </p:cNvPr>
          <p:cNvSpPr txBox="1"/>
          <p:nvPr/>
        </p:nvSpPr>
        <p:spPr>
          <a:xfrm>
            <a:off x="9161356" y="5416314"/>
            <a:ext cx="258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Rapport HTML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71577A7-47FF-4E20-B523-09EB1CB60EA2}"/>
              </a:ext>
            </a:extLst>
          </p:cNvPr>
          <p:cNvSpPr/>
          <p:nvPr/>
        </p:nvSpPr>
        <p:spPr>
          <a:xfrm>
            <a:off x="5201697" y="1427908"/>
            <a:ext cx="3338611" cy="42605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7618DDBF-AE0E-42F4-AF72-1263B3A6A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76" y="1804539"/>
            <a:ext cx="6605133" cy="291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741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5BF5C4-51B2-49E7-8C02-4A2E583E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370" y="292963"/>
            <a:ext cx="295275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59B79-C876-4C6F-93B2-B2CCC2F5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534" y="3656445"/>
            <a:ext cx="2952750" cy="8382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DC863F-9D23-4A42-9EDB-A3B4C3C3C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2036" y="1896749"/>
            <a:ext cx="5143500" cy="1350771"/>
          </a:xfrm>
        </p:spPr>
        <p:txBody>
          <a:bodyPr/>
          <a:lstStyle/>
          <a:p>
            <a:pPr algn="ctr"/>
            <a:r>
              <a:rPr lang="fr-FR" dirty="0"/>
              <a:t>SOMMAIRE</a:t>
            </a:r>
            <a:endParaRPr lang="en-US" dirty="0"/>
          </a:p>
        </p:txBody>
      </p:sp>
      <p:pic>
        <p:nvPicPr>
          <p:cNvPr id="22" name="Picture Placeholder 21" descr="A hand holding a computer&#10;&#10;Description automatically generated">
            <a:extLst>
              <a:ext uri="{FF2B5EF4-FFF2-40B4-BE49-F238E27FC236}">
                <a16:creationId xmlns:a16="http://schemas.microsoft.com/office/drawing/2014/main" id="{F026034B-3409-4207-A9EB-6EEA16626A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4938" r="24938"/>
          <a:stretch>
            <a:fillRect/>
          </a:stretch>
        </p:blipFill>
        <p:spPr>
          <a:xfrm>
            <a:off x="703113" y="931899"/>
            <a:ext cx="4323206" cy="3921150"/>
          </a:xfrm>
        </p:spPr>
      </p:pic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74889467-E0D1-4924-A12C-6A399554E3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4421290"/>
              </p:ext>
            </p:extLst>
          </p:nvPr>
        </p:nvGraphicFramePr>
        <p:xfrm>
          <a:off x="2301430" y="2576559"/>
          <a:ext cx="9728506" cy="5488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6986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5BF5C4-51B2-49E7-8C02-4A2E583E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370" y="292963"/>
            <a:ext cx="295275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59B79-C876-4C6F-93B2-B2CCC2F5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534" y="3656445"/>
            <a:ext cx="2952750" cy="8382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DC863F-9D23-4A42-9EDB-A3B4C3C3C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500" y="1434629"/>
            <a:ext cx="5143500" cy="1350771"/>
          </a:xfrm>
        </p:spPr>
        <p:txBody>
          <a:bodyPr/>
          <a:lstStyle/>
          <a:p>
            <a:pPr algn="ctr"/>
            <a:r>
              <a:rPr lang="fr-FR" dirty="0"/>
              <a:t>Résultats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31F185-C036-4AE5-BD73-861A6C5B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2" y="1237522"/>
            <a:ext cx="6886452" cy="456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C93B0F-5A4C-465E-87C0-FAC323F6E906}"/>
              </a:ext>
            </a:extLst>
          </p:cNvPr>
          <p:cNvSpPr txBox="1"/>
          <p:nvPr/>
        </p:nvSpPr>
        <p:spPr>
          <a:xfrm>
            <a:off x="7850908" y="3333278"/>
            <a:ext cx="39410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</a:rPr>
              <a:t>Difficultés rencontrées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  <a:latin typeface="+mj-lt"/>
              </a:rPr>
              <a:t>Moyens de  contournement</a:t>
            </a:r>
          </a:p>
          <a:p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0245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85C572-3230-4523-A7C5-404421EFE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912CB6-8170-4626-8642-57C535C9D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44" y="5891323"/>
            <a:ext cx="2066925" cy="838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0C895D-E7A2-4A6E-9E74-8CDD430B4B91}"/>
              </a:ext>
            </a:extLst>
          </p:cNvPr>
          <p:cNvSpPr txBox="1"/>
          <p:nvPr/>
        </p:nvSpPr>
        <p:spPr>
          <a:xfrm>
            <a:off x="-284700" y="2709516"/>
            <a:ext cx="342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Difficultés 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91960-EF80-4650-9ACC-1BA94FB8DEE8}"/>
              </a:ext>
            </a:extLst>
          </p:cNvPr>
          <p:cNvSpPr txBox="1"/>
          <p:nvPr/>
        </p:nvSpPr>
        <p:spPr>
          <a:xfrm>
            <a:off x="614776" y="3235437"/>
            <a:ext cx="425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Incompatibilité </a:t>
            </a:r>
            <a:r>
              <a:rPr lang="fr-FR" dirty="0" err="1"/>
              <a:t>SoapUi</a:t>
            </a:r>
            <a:r>
              <a:rPr lang="fr-FR" dirty="0"/>
              <a:t> avec les scripts </a:t>
            </a:r>
            <a:r>
              <a:rPr lang="fr-FR" dirty="0" err="1"/>
              <a:t>Junit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Impossibilité de configurer Jenkins dans les délais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CF6E4A3-B0AB-4DC9-B29F-18499A9005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7028546"/>
              </p:ext>
            </p:extLst>
          </p:nvPr>
        </p:nvGraphicFramePr>
        <p:xfrm>
          <a:off x="161707" y="4666826"/>
          <a:ext cx="7491157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4">
            <a:extLst>
              <a:ext uri="{FF2B5EF4-FFF2-40B4-BE49-F238E27FC236}">
                <a16:creationId xmlns:a16="http://schemas.microsoft.com/office/drawing/2014/main" id="{D829B596-F36C-4174-96FF-BB0D4464DA1D}"/>
              </a:ext>
            </a:extLst>
          </p:cNvPr>
          <p:cNvSpPr txBox="1"/>
          <p:nvPr/>
        </p:nvSpPr>
        <p:spPr>
          <a:xfrm>
            <a:off x="5415858" y="3182427"/>
            <a:ext cx="425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Suppression des transferts de propriétés entre cas de test et suite de test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Modification des Assertions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Lancer les tests via </a:t>
            </a:r>
            <a:r>
              <a:rPr lang="fr-FR" dirty="0" err="1"/>
              <a:t>SoapUi</a:t>
            </a:r>
            <a:endParaRPr lang="fr-FR"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CF8BE7ED-B235-44D0-8364-DB2908D3AC85}"/>
              </a:ext>
            </a:extLst>
          </p:cNvPr>
          <p:cNvSpPr txBox="1"/>
          <p:nvPr/>
        </p:nvSpPr>
        <p:spPr>
          <a:xfrm>
            <a:off x="4868976" y="2709516"/>
            <a:ext cx="342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Contournements :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202585A-A764-47C3-8627-D8A60AE24492}"/>
              </a:ext>
            </a:extLst>
          </p:cNvPr>
          <p:cNvSpPr txBox="1"/>
          <p:nvPr/>
        </p:nvSpPr>
        <p:spPr>
          <a:xfrm>
            <a:off x="2194279" y="1489116"/>
            <a:ext cx="342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Intégration continue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A584893-5940-45ED-A7CC-04D808B4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589" y="-245274"/>
            <a:ext cx="11150600" cy="920336"/>
          </a:xfrm>
        </p:spPr>
        <p:txBody>
          <a:bodyPr/>
          <a:lstStyle/>
          <a:p>
            <a:pPr algn="ctr"/>
            <a:r>
              <a:rPr lang="fr-FR" dirty="0"/>
              <a:t>Difficultés / Contournements</a:t>
            </a:r>
          </a:p>
        </p:txBody>
      </p:sp>
    </p:spTree>
    <p:extLst>
      <p:ext uri="{BB962C8B-B14F-4D97-AF65-F5344CB8AC3E}">
        <p14:creationId xmlns:p14="http://schemas.microsoft.com/office/powerpoint/2010/main" val="457093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C68D7-5495-4502-96D3-911C614F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589" y="-245274"/>
            <a:ext cx="11150600" cy="920336"/>
          </a:xfrm>
        </p:spPr>
        <p:txBody>
          <a:bodyPr/>
          <a:lstStyle/>
          <a:p>
            <a:pPr algn="ctr"/>
            <a:r>
              <a:rPr lang="fr-FR" dirty="0"/>
              <a:t>Difficultés / Contournements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85C572-3230-4523-A7C5-404421EFE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22</a:t>
            </a:fld>
            <a:endParaRPr lang="en-US" noProof="0" dirty="0"/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D08584B6-2E78-44A5-9399-87C651E22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6" y="-178578"/>
            <a:ext cx="1608830" cy="17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427BE01-8918-4892-A9F1-6F43920FF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48" y="2715445"/>
            <a:ext cx="2118207" cy="158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29E955-1302-4FFA-8B0D-7924D4212389}"/>
              </a:ext>
            </a:extLst>
          </p:cNvPr>
          <p:cNvSpPr txBox="1"/>
          <p:nvPr/>
        </p:nvSpPr>
        <p:spPr>
          <a:xfrm>
            <a:off x="5435075" y="1679271"/>
            <a:ext cx="2381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Tests de requêtes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Exploration de l’application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Utiliser l’IHM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DE215-67FF-4909-AE41-BC948EA57754}"/>
              </a:ext>
            </a:extLst>
          </p:cNvPr>
          <p:cNvSpPr txBox="1"/>
          <p:nvPr/>
        </p:nvSpPr>
        <p:spPr>
          <a:xfrm>
            <a:off x="5280641" y="3970236"/>
            <a:ext cx="3826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 Exploration du Code Source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Ajout de requête pour les Assertions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Utiliser l’IHM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334F55-4064-43BB-8547-8522D84C1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94" y="5894270"/>
            <a:ext cx="1545023" cy="940251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4A44487-FE53-40C4-A911-96F9717952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9934168"/>
              </p:ext>
            </p:extLst>
          </p:nvPr>
        </p:nvGraphicFramePr>
        <p:xfrm>
          <a:off x="161707" y="4666826"/>
          <a:ext cx="7491157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TextBox 6">
            <a:extLst>
              <a:ext uri="{FF2B5EF4-FFF2-40B4-BE49-F238E27FC236}">
                <a16:creationId xmlns:a16="http://schemas.microsoft.com/office/drawing/2014/main" id="{6F6A89DD-8503-481F-8444-53E5F30E75C0}"/>
              </a:ext>
            </a:extLst>
          </p:cNvPr>
          <p:cNvSpPr txBox="1"/>
          <p:nvPr/>
        </p:nvSpPr>
        <p:spPr>
          <a:xfrm>
            <a:off x="227435" y="1679272"/>
            <a:ext cx="5064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Mauvaise Version de documentation/incomplète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Réponse vide de la part du serveur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Problème de recherche par mot-clé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Impossibilité de recherche par date 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FA868ABE-33A6-4A65-949B-3140C4A3A66F}"/>
              </a:ext>
            </a:extLst>
          </p:cNvPr>
          <p:cNvSpPr txBox="1"/>
          <p:nvPr/>
        </p:nvSpPr>
        <p:spPr>
          <a:xfrm>
            <a:off x="215848" y="4247234"/>
            <a:ext cx="50647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Documentation WADL complexe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Code retour HTTP insuffisant : Code 200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Impossible de supprimer une ressource avec requête API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Méthode PATCH/PUT inexistante 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C053C2D6-CA20-4AB6-BB9F-08DEE89D076A}"/>
              </a:ext>
            </a:extLst>
          </p:cNvPr>
          <p:cNvSpPr txBox="1"/>
          <p:nvPr/>
        </p:nvSpPr>
        <p:spPr>
          <a:xfrm>
            <a:off x="-575301" y="1347812"/>
            <a:ext cx="342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Difficultés :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68D065B2-144F-4F4A-A49A-11A483F4A9CE}"/>
              </a:ext>
            </a:extLst>
          </p:cNvPr>
          <p:cNvSpPr txBox="1"/>
          <p:nvPr/>
        </p:nvSpPr>
        <p:spPr>
          <a:xfrm>
            <a:off x="-594999" y="3909049"/>
            <a:ext cx="342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Difficultés :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EFD19B88-2AB4-4792-8B54-E9295CF5AD54}"/>
              </a:ext>
            </a:extLst>
          </p:cNvPr>
          <p:cNvSpPr txBox="1"/>
          <p:nvPr/>
        </p:nvSpPr>
        <p:spPr>
          <a:xfrm>
            <a:off x="4912915" y="1347812"/>
            <a:ext cx="342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Contournements :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C1142A3D-6D7E-4C5D-949D-100F68ACB1FF}"/>
              </a:ext>
            </a:extLst>
          </p:cNvPr>
          <p:cNvSpPr txBox="1"/>
          <p:nvPr/>
        </p:nvSpPr>
        <p:spPr>
          <a:xfrm>
            <a:off x="4801215" y="3902919"/>
            <a:ext cx="342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Contournements :</a:t>
            </a:r>
          </a:p>
        </p:txBody>
      </p:sp>
    </p:spTree>
    <p:extLst>
      <p:ext uri="{BB962C8B-B14F-4D97-AF65-F5344CB8AC3E}">
        <p14:creationId xmlns:p14="http://schemas.microsoft.com/office/powerpoint/2010/main" val="3510156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5BF5C4-51B2-49E7-8C02-4A2E583E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369" y="414670"/>
            <a:ext cx="295275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59B79-C876-4C6F-93B2-B2CCC2F5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534" y="3656445"/>
            <a:ext cx="2952750" cy="8382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DC863F-9D23-4A42-9EDB-A3B4C3C3C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1668" y="488175"/>
            <a:ext cx="6886451" cy="1529390"/>
          </a:xfrm>
        </p:spPr>
        <p:txBody>
          <a:bodyPr/>
          <a:lstStyle/>
          <a:p>
            <a:pPr algn="ctr"/>
            <a:r>
              <a:rPr lang="fr-FR" dirty="0"/>
              <a:t>Recommandations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31F185-C036-4AE5-BD73-861A6C5B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63" y="2148929"/>
            <a:ext cx="6886452" cy="456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D833C6-E93C-491B-B6FB-3E081B672998}"/>
              </a:ext>
            </a:extLst>
          </p:cNvPr>
          <p:cNvSpPr txBox="1"/>
          <p:nvPr/>
        </p:nvSpPr>
        <p:spPr>
          <a:xfrm>
            <a:off x="6947188" y="3056280"/>
            <a:ext cx="5378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</a:rPr>
              <a:t>Recommandations/Préconisations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bg1"/>
              </a:solidFill>
              <a:latin typeface="+mj-lt"/>
            </a:endParaRPr>
          </a:p>
          <a:p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0144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F996A-9B19-4F07-AC08-648858B64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Recommandations /Préconisations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B51E26-2F29-4B8B-BA9E-D7AA4CCEF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24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C01BD-8D4C-43AC-8591-CED0CB381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24" y="6055689"/>
            <a:ext cx="1257300" cy="800100"/>
          </a:xfrm>
          <a:prstGeom prst="rect">
            <a:avLst/>
          </a:prstGeom>
        </p:spPr>
      </p:pic>
      <p:pic>
        <p:nvPicPr>
          <p:cNvPr id="6148" name="Picture 4" descr="NO-GO » ou l'art de savoir dire stop! | Le Grand Blog de la Vente">
            <a:extLst>
              <a:ext uri="{FF2B5EF4-FFF2-40B4-BE49-F238E27FC236}">
                <a16:creationId xmlns:a16="http://schemas.microsoft.com/office/drawing/2014/main" id="{ABE55D35-1593-408D-9625-FAFAE997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826" y="2137385"/>
            <a:ext cx="3560577" cy="356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57695-13CC-466C-9AC6-F6AC45DB19B6}"/>
              </a:ext>
            </a:extLst>
          </p:cNvPr>
          <p:cNvSpPr txBox="1"/>
          <p:nvPr/>
        </p:nvSpPr>
        <p:spPr>
          <a:xfrm>
            <a:off x="186291" y="2508205"/>
            <a:ext cx="4338084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Fonctionnalités manquantes par rapport à l’expression du besoin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Web Services complexes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Maintenabilité/Lisibilité dégradée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Intégration continue manquante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365B1-5928-403E-9D02-8FE8882056E1}"/>
              </a:ext>
            </a:extLst>
          </p:cNvPr>
          <p:cNvSpPr txBox="1"/>
          <p:nvPr/>
        </p:nvSpPr>
        <p:spPr>
          <a:xfrm>
            <a:off x="8727078" y="4774632"/>
            <a:ext cx="3130846" cy="12003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Revoir l’expression du besoin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Revoir les outils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9A7A7-2495-4205-BACC-C0BDAD60D536}"/>
              </a:ext>
            </a:extLst>
          </p:cNvPr>
          <p:cNvSpPr txBox="1"/>
          <p:nvPr/>
        </p:nvSpPr>
        <p:spPr>
          <a:xfrm>
            <a:off x="828675" y="193292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Nos Recommandations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92FB9-A8B6-4004-8BE3-ED0B1C3445BE}"/>
              </a:ext>
            </a:extLst>
          </p:cNvPr>
          <p:cNvSpPr txBox="1"/>
          <p:nvPr/>
        </p:nvSpPr>
        <p:spPr>
          <a:xfrm>
            <a:off x="8910601" y="4211078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B050"/>
                </a:solidFill>
              </a:rPr>
              <a:t>Nos Préconisations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B94F31D-8DB8-480A-AEDA-DEEC556AD8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8690949"/>
              </p:ext>
            </p:extLst>
          </p:nvPr>
        </p:nvGraphicFramePr>
        <p:xfrm>
          <a:off x="161707" y="4666826"/>
          <a:ext cx="7491157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75684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http://www.contoso.com/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C11A9B-8419-431C-88E4-353C2EE18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529" y="4080448"/>
            <a:ext cx="4180583" cy="16410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34E0FF-327A-4A71-96CE-F6E5A6AB2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2483" y="266595"/>
            <a:ext cx="33242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5BF5C4-51B2-49E7-8C02-4A2E583E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370" y="292963"/>
            <a:ext cx="295275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59B79-C876-4C6F-93B2-B2CCC2F5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534" y="3656445"/>
            <a:ext cx="2952750" cy="8382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DC863F-9D23-4A42-9EDB-A3B4C3C3C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500" y="1672165"/>
            <a:ext cx="5143500" cy="1350771"/>
          </a:xfrm>
        </p:spPr>
        <p:txBody>
          <a:bodyPr/>
          <a:lstStyle/>
          <a:p>
            <a:pPr algn="ctr"/>
            <a:r>
              <a:rPr lang="fr-FR" dirty="0"/>
              <a:t>INTRODUCTION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31F185-C036-4AE5-BD73-861A6C5B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2" y="1237522"/>
            <a:ext cx="6886452" cy="456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27F335-E276-4D89-9FC4-051B51BD93EB}"/>
              </a:ext>
            </a:extLst>
          </p:cNvPr>
          <p:cNvSpPr txBox="1"/>
          <p:nvPr/>
        </p:nvSpPr>
        <p:spPr>
          <a:xfrm>
            <a:off x="7850909" y="3429000"/>
            <a:ext cx="37917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  <a:latin typeface="+mj-lt"/>
              </a:rPr>
              <a:t>Contexte </a:t>
            </a:r>
          </a:p>
          <a:p>
            <a:endParaRPr lang="fr-FR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  <a:latin typeface="+mj-lt"/>
              </a:rPr>
              <a:t>Objectifs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  <a:latin typeface="+mj-lt"/>
              </a:rPr>
              <a:t>Besoins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bg1"/>
              </a:solidFill>
              <a:latin typeface="+mj-lt"/>
            </a:endParaRPr>
          </a:p>
          <a:p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3958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indoor, table, holding, small&#10;&#10;Description automatically generated">
            <a:extLst>
              <a:ext uri="{FF2B5EF4-FFF2-40B4-BE49-F238E27FC236}">
                <a16:creationId xmlns:a16="http://schemas.microsoft.com/office/drawing/2014/main" id="{EA2DB061-AE79-4589-A22B-7304713FF60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9098" r="1909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5A63DC-1007-4FFE-BB0E-310D2DB8F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96" y="-475873"/>
            <a:ext cx="3932237" cy="1600200"/>
          </a:xfrm>
        </p:spPr>
        <p:txBody>
          <a:bodyPr/>
          <a:lstStyle/>
          <a:p>
            <a:pPr algn="ctr"/>
            <a:r>
              <a:rPr lang="fr-FR" b="1" dirty="0"/>
              <a:t>CONTEXTE 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C948A-DC5B-4D1F-900A-9A507E7FD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8163" y="1244010"/>
            <a:ext cx="4304200" cy="4966002"/>
          </a:xfrm>
        </p:spPr>
        <p:txBody>
          <a:bodyPr>
            <a:normAutofit fontScale="92500" lnSpcReduction="20000"/>
          </a:bodyPr>
          <a:lstStyle/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fr-FR" sz="2400" dirty="0"/>
              <a:t>Démarrage d’un nouveau projet informatique</a:t>
            </a:r>
            <a:br>
              <a:rPr lang="fr-FR" sz="2400" dirty="0"/>
            </a:br>
            <a:br>
              <a:rPr lang="fr-FR" sz="2400" dirty="0"/>
            </a:br>
            <a:endParaRPr lang="fr-FR" sz="2400" dirty="0"/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fr-FR" sz="2400" dirty="0"/>
              <a:t>Deux outils ont été présélectionnés: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 err="1"/>
              <a:t>LibrePlan</a:t>
            </a:r>
            <a:r>
              <a:rPr lang="fr-FR" sz="2400" dirty="0"/>
              <a:t> pour la gestion des plannings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 err="1"/>
              <a:t>LogicalDoc</a:t>
            </a:r>
            <a:r>
              <a:rPr lang="fr-FR" sz="2400" dirty="0"/>
              <a:t> pour la gestion documentaire</a:t>
            </a:r>
          </a:p>
          <a:p>
            <a:endParaRPr lang="fr-FR" sz="2400" dirty="0"/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fr-FR" sz="2400" dirty="0"/>
              <a:t>Méthode de présélection : </a:t>
            </a:r>
          </a:p>
          <a:p>
            <a:r>
              <a:rPr lang="fr-FR" sz="2400" dirty="0"/>
              <a:t>Existence de Web service</a:t>
            </a:r>
          </a:p>
          <a:p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1B9AC-459B-49A3-B14A-180C63986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0" y="6210011"/>
            <a:ext cx="2009775" cy="552450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2C3196C-7258-4ACB-8BDA-1CAB526FE9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8544795"/>
              </p:ext>
            </p:extLst>
          </p:nvPr>
        </p:nvGraphicFramePr>
        <p:xfrm>
          <a:off x="493894" y="4591160"/>
          <a:ext cx="6980793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5CEACCE-CF39-4100-8958-DDD4AB9738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5746" y="6430508"/>
            <a:ext cx="294460" cy="2584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4DD41DB-B0EE-4170-B2F7-EC42F4B65B0D}"/>
              </a:ext>
            </a:extLst>
          </p:cNvPr>
          <p:cNvSpPr/>
          <p:nvPr/>
        </p:nvSpPr>
        <p:spPr>
          <a:xfrm>
            <a:off x="11415470" y="6459473"/>
            <a:ext cx="2359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4</a:t>
            </a:r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134696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5769A8-5A55-4C84-A7E6-620EF036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F7FBBCF-9926-426F-8E9B-5580E4909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10019" y="-155930"/>
            <a:ext cx="11150600" cy="920750"/>
          </a:xfrm>
        </p:spPr>
        <p:txBody>
          <a:bodyPr/>
          <a:lstStyle/>
          <a:p>
            <a:pPr algn="ctr"/>
            <a:r>
              <a:rPr lang="fr-FR" b="1" dirty="0"/>
              <a:t>CONTEXTE 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67682-CDA5-4BA6-8110-6DF5E8674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0" y="0"/>
            <a:ext cx="5562156" cy="3922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BA322-DB1A-41AB-A77B-3B1FC640B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213" y="3902635"/>
            <a:ext cx="5336874" cy="2411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448E5A-F81D-49DF-BC13-922A4E5F7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7" y="5062537"/>
            <a:ext cx="3038475" cy="1666875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3694464-4BC7-4D32-9B1F-A720610287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5859088"/>
              </p:ext>
            </p:extLst>
          </p:nvPr>
        </p:nvGraphicFramePr>
        <p:xfrm>
          <a:off x="322685" y="4695261"/>
          <a:ext cx="6980793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290B739-9798-4674-BD52-F5CE2AC560E4}"/>
              </a:ext>
            </a:extLst>
          </p:cNvPr>
          <p:cNvSpPr txBox="1"/>
          <p:nvPr/>
        </p:nvSpPr>
        <p:spPr>
          <a:xfrm>
            <a:off x="322685" y="1891033"/>
            <a:ext cx="500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LibrePlan</a:t>
            </a:r>
            <a:r>
              <a:rPr lang="fr-FR" dirty="0"/>
              <a:t>: Logiciel pour améliorer la gestion de la production des entreprises : Permet de planifier, surveiller, contrôler et organiser les tâches et projets d'une organisation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882F9F-D894-4D80-9BA6-0CD76E3C0B16}"/>
              </a:ext>
            </a:extLst>
          </p:cNvPr>
          <p:cNvSpPr txBox="1"/>
          <p:nvPr/>
        </p:nvSpPr>
        <p:spPr>
          <a:xfrm>
            <a:off x="525462" y="4233596"/>
            <a:ext cx="4801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LogicalDoc</a:t>
            </a:r>
            <a:r>
              <a:rPr lang="fr-FR" dirty="0"/>
              <a:t>: Logiciel de gestion de documents open source : Permet de gérer et partager les documents au sein d'une même société ou d’une organisation</a:t>
            </a:r>
          </a:p>
        </p:txBody>
      </p:sp>
    </p:spTree>
    <p:extLst>
      <p:ext uri="{BB962C8B-B14F-4D97-AF65-F5344CB8AC3E}">
        <p14:creationId xmlns:p14="http://schemas.microsoft.com/office/powerpoint/2010/main" val="1023091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indoor, table, holding, small&#10;&#10;Description automatically generated">
            <a:extLst>
              <a:ext uri="{FF2B5EF4-FFF2-40B4-BE49-F238E27FC236}">
                <a16:creationId xmlns:a16="http://schemas.microsoft.com/office/drawing/2014/main" id="{EA2DB061-AE79-4589-A22B-7304713FF60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9098" r="1909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5A63DC-1007-4FFE-BB0E-310D2DB8F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088" y="-704561"/>
            <a:ext cx="3932237" cy="1600200"/>
          </a:xfrm>
        </p:spPr>
        <p:txBody>
          <a:bodyPr/>
          <a:lstStyle/>
          <a:p>
            <a:pPr algn="ctr"/>
            <a:r>
              <a:rPr lang="fr-FR" b="1" dirty="0"/>
              <a:t>OBJECTIFS 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C948A-DC5B-4D1F-900A-9A507E7FD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0338" y="1277968"/>
            <a:ext cx="4536574" cy="4796179"/>
          </a:xfrm>
        </p:spPr>
        <p:txBody>
          <a:bodyPr>
            <a:normAutofit fontScale="92500" lnSpcReduction="10000"/>
          </a:bodyPr>
          <a:lstStyle/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fr-FR" sz="2400" dirty="0"/>
              <a:t>Proposer une stratégie de recette sur les 2 API </a:t>
            </a:r>
          </a:p>
          <a:p>
            <a:pPr fontAlgn="base"/>
            <a:endParaRPr lang="fr-FR" sz="2400" dirty="0"/>
          </a:p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fr-FR" sz="2400" dirty="0"/>
              <a:t>Réaliser les tests de Web Service et leur automatisation</a:t>
            </a:r>
          </a:p>
          <a:p>
            <a:pPr marL="342900" indent="-342900" fontAlgn="base">
              <a:buFont typeface="Wingdings" panose="05000000000000000000" pitchFamily="2" charset="2"/>
              <a:buChar char="Ø"/>
            </a:pPr>
            <a:endParaRPr lang="fr-FR" sz="2400" dirty="0"/>
          </a:p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fr-FR" sz="2400" dirty="0"/>
              <a:t>Valider le choix de </a:t>
            </a:r>
            <a:r>
              <a:rPr lang="fr-FR" sz="2400" dirty="0" err="1"/>
              <a:t>LibrePlan</a:t>
            </a:r>
            <a:r>
              <a:rPr lang="fr-FR" sz="2400" dirty="0"/>
              <a:t> et de </a:t>
            </a:r>
            <a:r>
              <a:rPr lang="fr-FR" sz="2400" dirty="0" err="1"/>
              <a:t>LogicalDoc</a:t>
            </a:r>
            <a:r>
              <a:rPr lang="fr-FR" sz="2400" dirty="0"/>
              <a:t> d’après la qualité et la praticité de leur API</a:t>
            </a:r>
          </a:p>
          <a:p>
            <a:pPr marL="342900" indent="-342900" fontAlgn="base">
              <a:buFont typeface="Wingdings" panose="05000000000000000000" pitchFamily="2" charset="2"/>
              <a:buChar char="Ø"/>
            </a:pPr>
            <a:endParaRPr lang="fr-FR" sz="2400" dirty="0"/>
          </a:p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fr-FR" sz="2400" dirty="0"/>
              <a:t>S’assurer de la  maintenabilité et la lisibilité des tests</a:t>
            </a:r>
            <a:br>
              <a:rPr lang="fr-FR" sz="2100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1B9AC-459B-49A3-B14A-180C63986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0" y="6210011"/>
            <a:ext cx="2009775" cy="55245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93DBA69-0E4B-4B0F-A7DC-A7BA68CB70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606808"/>
              </p:ext>
            </p:extLst>
          </p:nvPr>
        </p:nvGraphicFramePr>
        <p:xfrm>
          <a:off x="493894" y="4591160"/>
          <a:ext cx="6980793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810CC05-C6B2-44BE-A23A-3DBD2BE5AA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03646" y="6419687"/>
            <a:ext cx="294460" cy="2584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0987B-10F7-49D0-B6D1-959603BE712F}"/>
              </a:ext>
            </a:extLst>
          </p:cNvPr>
          <p:cNvSpPr txBox="1"/>
          <p:nvPr/>
        </p:nvSpPr>
        <p:spPr>
          <a:xfrm>
            <a:off x="11419284" y="6460217"/>
            <a:ext cx="2883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15792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C948A-DC5B-4D1F-900A-9A507E7FD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551" y="710898"/>
            <a:ext cx="4515309" cy="1600201"/>
          </a:xfrm>
        </p:spPr>
        <p:txBody>
          <a:bodyPr>
            <a:normAutofit/>
          </a:bodyPr>
          <a:lstStyle/>
          <a:p>
            <a:br>
              <a:rPr lang="fr-FR" sz="1900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1B9AC-459B-49A3-B14A-180C63986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0" y="6210011"/>
            <a:ext cx="2009775" cy="5524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5C8688D-58F1-4CC7-BB9C-E97DD9B1D66B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 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700672C9-325B-4C96-9720-073CB4B04E05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 bwMode="auto">
          <a:xfrm>
            <a:off x="8441787" y="784379"/>
            <a:ext cx="2527630" cy="26077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2">
            <a:extLst>
              <a:ext uri="{FF2B5EF4-FFF2-40B4-BE49-F238E27FC236}">
                <a16:creationId xmlns:a16="http://schemas.microsoft.com/office/drawing/2014/main" id="{A9317344-36A2-439F-8F2F-7D6E95D8D2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2871" y="-417928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/>
              <a:t>BESOINS</a:t>
            </a:r>
            <a:endParaRPr lang="fr-FR" dirty="0"/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FB60AA2E-9D14-4A14-A89F-A29A7C0B1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946" y="2594928"/>
            <a:ext cx="2862322" cy="28623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784C8F-69D0-4FFD-A548-338F3C756072}"/>
              </a:ext>
            </a:extLst>
          </p:cNvPr>
          <p:cNvSpPr txBox="1"/>
          <p:nvPr/>
        </p:nvSpPr>
        <p:spPr>
          <a:xfrm>
            <a:off x="200983" y="1669644"/>
            <a:ext cx="48703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API </a:t>
            </a:r>
            <a:r>
              <a:rPr lang="fr-FR" b="1" dirty="0" err="1"/>
              <a:t>LibrePlan</a:t>
            </a:r>
            <a:r>
              <a:rPr lang="fr-FR" b="1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Créer des projets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Supprimer des projets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Créer des ressources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Supprimer des ressources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Récupérer un projet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Récupérer tous les projets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Récupérer un calendrier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Récupérer tous les calendriers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Récupérer une ressource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Récupérer toutes les ressources</a:t>
            </a:r>
          </a:p>
          <a:p>
            <a:endParaRPr lang="fr-F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79308D-B291-452B-8440-93AD5082E5A7}"/>
              </a:ext>
            </a:extLst>
          </p:cNvPr>
          <p:cNvSpPr txBox="1"/>
          <p:nvPr/>
        </p:nvSpPr>
        <p:spPr>
          <a:xfrm>
            <a:off x="3619346" y="1685643"/>
            <a:ext cx="48703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API </a:t>
            </a:r>
            <a:r>
              <a:rPr lang="fr-FR" b="1" dirty="0" err="1"/>
              <a:t>LogicalDoc</a:t>
            </a:r>
            <a:r>
              <a:rPr lang="fr-FR" b="1" dirty="0"/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Créer des répertoires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Créer des documents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Mettre à jour un document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Poser un bookmark sur un document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Retirer le bookmark posé sur un document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Supprimer un document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Chercher un document par mot-clé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Chercher un document par date</a:t>
            </a:r>
          </a:p>
          <a:p>
            <a:endParaRPr lang="fr-FR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AA30FB7-1C15-490F-AB3B-E9D698BD9D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0860268"/>
              </p:ext>
            </p:extLst>
          </p:nvPr>
        </p:nvGraphicFramePr>
        <p:xfrm>
          <a:off x="493894" y="4591160"/>
          <a:ext cx="6980793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64A5FCEF-2196-469F-86B0-7455368C54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03646" y="6419687"/>
            <a:ext cx="294460" cy="2584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4B5B4D-814E-4F8F-AFC2-303967BDBA3B}"/>
              </a:ext>
            </a:extLst>
          </p:cNvPr>
          <p:cNvSpPr txBox="1"/>
          <p:nvPr/>
        </p:nvSpPr>
        <p:spPr>
          <a:xfrm>
            <a:off x="11419284" y="6460217"/>
            <a:ext cx="2883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17102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5BF5C4-51B2-49E7-8C02-4A2E583E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370" y="292963"/>
            <a:ext cx="295275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59B79-C876-4C6F-93B2-B2CCC2F5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534" y="3656445"/>
            <a:ext cx="2952750" cy="8382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DC863F-9D23-4A42-9EDB-A3B4C3C3C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500" y="1672165"/>
            <a:ext cx="5143500" cy="1350771"/>
          </a:xfrm>
        </p:spPr>
        <p:txBody>
          <a:bodyPr/>
          <a:lstStyle/>
          <a:p>
            <a:pPr algn="ctr"/>
            <a:r>
              <a:rPr lang="fr-FR" dirty="0"/>
              <a:t>Moyens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31F185-C036-4AE5-BD73-861A6C5B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2" y="1237522"/>
            <a:ext cx="6886452" cy="456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27F335-E276-4D89-9FC4-051B51BD93EB}"/>
              </a:ext>
            </a:extLst>
          </p:cNvPr>
          <p:cNvSpPr txBox="1"/>
          <p:nvPr/>
        </p:nvSpPr>
        <p:spPr>
          <a:xfrm>
            <a:off x="7850909" y="3333279"/>
            <a:ext cx="37917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</a:rPr>
              <a:t>Contraintes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  <a:latin typeface="+mj-lt"/>
              </a:rPr>
              <a:t>Moyens Humains </a:t>
            </a:r>
          </a:p>
          <a:p>
            <a:endParaRPr lang="fr-FR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  <a:latin typeface="+mj-lt"/>
              </a:rPr>
              <a:t>Moyens Matériels</a:t>
            </a:r>
          </a:p>
        </p:txBody>
      </p:sp>
    </p:spTree>
    <p:extLst>
      <p:ext uri="{BB962C8B-B14F-4D97-AF65-F5344CB8AC3E}">
        <p14:creationId xmlns:p14="http://schemas.microsoft.com/office/powerpoint/2010/main" val="2309522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A63DC-1007-4FFE-BB0E-310D2DB8F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088" y="-704561"/>
            <a:ext cx="3932237" cy="1600200"/>
          </a:xfrm>
        </p:spPr>
        <p:txBody>
          <a:bodyPr/>
          <a:lstStyle/>
          <a:p>
            <a:pPr algn="ctr"/>
            <a:r>
              <a:rPr lang="fr-FR" b="1" dirty="0"/>
              <a:t>Contraintes 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C948A-DC5B-4D1F-900A-9A507E7FD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0338" y="1277968"/>
            <a:ext cx="4536574" cy="4796179"/>
          </a:xfrm>
        </p:spPr>
        <p:txBody>
          <a:bodyPr>
            <a:normAutofit lnSpcReduction="10000"/>
          </a:bodyPr>
          <a:lstStyle/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fr-FR" sz="2400" dirty="0"/>
              <a:t>Outil choisi pour les Tests API : </a:t>
            </a:r>
            <a:r>
              <a:rPr lang="fr-FR" sz="2400" dirty="0" err="1"/>
              <a:t>SoapUi</a:t>
            </a:r>
            <a:endParaRPr lang="fr-FR" sz="2400" dirty="0"/>
          </a:p>
          <a:p>
            <a:pPr fontAlgn="base"/>
            <a:endParaRPr lang="fr-FR" sz="2400" dirty="0"/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fr-FR" sz="2400" dirty="0" err="1"/>
              <a:t>Versionning</a:t>
            </a:r>
            <a:r>
              <a:rPr lang="fr-FR" sz="2400" dirty="0"/>
              <a:t> des sources avec Git</a:t>
            </a:r>
          </a:p>
          <a:p>
            <a:pPr marL="342900" indent="-342900" fontAlgn="base">
              <a:buFont typeface="Wingdings" panose="05000000000000000000" pitchFamily="2" charset="2"/>
              <a:buChar char="Ø"/>
            </a:pPr>
            <a:endParaRPr lang="fr-FR" sz="2400" dirty="0"/>
          </a:p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fr-FR" sz="2400" dirty="0"/>
              <a:t>Livrable sur repository Git</a:t>
            </a:r>
          </a:p>
          <a:p>
            <a:pPr marL="342900" indent="-342900" fontAlgn="base">
              <a:buFont typeface="Wingdings" panose="05000000000000000000" pitchFamily="2" charset="2"/>
              <a:buChar char="Ø"/>
            </a:pPr>
            <a:endParaRPr lang="fr-FR" sz="2400" dirty="0"/>
          </a:p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fr-FR" sz="2400" dirty="0"/>
              <a:t>Lancement des tests sur Jenkins pour fournir un </a:t>
            </a:r>
            <a:r>
              <a:rPr lang="fr-FR" sz="2400" dirty="0" err="1"/>
              <a:t>reporting</a:t>
            </a:r>
            <a:r>
              <a:rPr lang="fr-FR" sz="2400" dirty="0"/>
              <a:t> lisible au format html</a:t>
            </a:r>
          </a:p>
          <a:p>
            <a:pPr fontAlgn="base"/>
            <a:br>
              <a:rPr lang="fr-FR" sz="2100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1B9AC-459B-49A3-B14A-180C63986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0" y="6210011"/>
            <a:ext cx="2009775" cy="552450"/>
          </a:xfrm>
          <a:prstGeom prst="rect">
            <a:avLst/>
          </a:prstGeom>
        </p:spPr>
      </p:pic>
      <p:pic>
        <p:nvPicPr>
          <p:cNvPr id="10" name="Picture Placeholder 9" descr="A close up of a computer&#10;&#10;Description automatically generated">
            <a:extLst>
              <a:ext uri="{FF2B5EF4-FFF2-40B4-BE49-F238E27FC236}">
                <a16:creationId xmlns:a16="http://schemas.microsoft.com/office/drawing/2014/main" id="{F1883F5C-5AAA-4F01-BD9B-226E8F2567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6678" r="26678"/>
          <a:stretch>
            <a:fillRect/>
          </a:stretch>
        </p:blipFill>
        <p:spPr/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EACFB9-0929-4182-B41E-BE2A61FD27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6411485"/>
              </p:ext>
            </p:extLst>
          </p:nvPr>
        </p:nvGraphicFramePr>
        <p:xfrm>
          <a:off x="493894" y="4591160"/>
          <a:ext cx="7491157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4746BAE-2012-4209-9CDD-1EF076F63B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03646" y="6419687"/>
            <a:ext cx="294460" cy="258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E0062F-4D41-40F8-B189-486069BB3252}"/>
              </a:ext>
            </a:extLst>
          </p:cNvPr>
          <p:cNvSpPr txBox="1"/>
          <p:nvPr/>
        </p:nvSpPr>
        <p:spPr>
          <a:xfrm>
            <a:off x="11419284" y="6460217"/>
            <a:ext cx="2883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40963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707</Words>
  <Application>Microsoft Office PowerPoint</Application>
  <PresentationFormat>Grand écran</PresentationFormat>
  <Paragraphs>287</Paragraphs>
  <Slides>25</Slides>
  <Notes>3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Corbel</vt:lpstr>
      <vt:lpstr>Wingdings</vt:lpstr>
      <vt:lpstr>Office Theme</vt:lpstr>
      <vt:lpstr>TEST DE WEB SERVICE</vt:lpstr>
      <vt:lpstr>SOMMAIRE</vt:lpstr>
      <vt:lpstr>INTRODUCTION</vt:lpstr>
      <vt:lpstr>CONTEXTE </vt:lpstr>
      <vt:lpstr>CONTEXTE </vt:lpstr>
      <vt:lpstr>OBJECTIFS </vt:lpstr>
      <vt:lpstr>BESOINS</vt:lpstr>
      <vt:lpstr>Moyens</vt:lpstr>
      <vt:lpstr>Contraintes </vt:lpstr>
      <vt:lpstr>Moyens Humains</vt:lpstr>
      <vt:lpstr>Méthode</vt:lpstr>
      <vt:lpstr>RETROPLANNING</vt:lpstr>
      <vt:lpstr>NOTRE EQUIPE</vt:lpstr>
      <vt:lpstr>CONFIGURATION DES Environnements</vt:lpstr>
      <vt:lpstr>Méthode soap/rest</vt:lpstr>
      <vt:lpstr>DEMOS</vt:lpstr>
      <vt:lpstr>DEMOS</vt:lpstr>
      <vt:lpstr>Maintenabilité/Lisibilité</vt:lpstr>
      <vt:lpstr>Intégration continue</vt:lpstr>
      <vt:lpstr>Résultats</vt:lpstr>
      <vt:lpstr>Difficultés / Contournements</vt:lpstr>
      <vt:lpstr>Difficultés / Contournements</vt:lpstr>
      <vt:lpstr>Recommandations</vt:lpstr>
      <vt:lpstr>Recommandations /Préconisations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2020-09-03T13:36:56Z</dcterms:created>
  <dcterms:modified xsi:type="dcterms:W3CDTF">2020-09-08T09:14:14Z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